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18" r:id="rId76"/>
    <p:sldId id="320" r:id="rId77"/>
    <p:sldId id="314" r:id="rId78"/>
    <p:sldId id="323" r:id="rId79"/>
    <p:sldId id="348" r:id="rId80"/>
    <p:sldId id="339" r:id="rId81"/>
    <p:sldId id="340" r:id="rId82"/>
    <p:sldId id="344" r:id="rId83"/>
    <p:sldId id="346" r:id="rId84"/>
    <p:sldId id="347" r:id="rId85"/>
    <p:sldId id="345" r:id="rId86"/>
    <p:sldId id="342" r:id="rId87"/>
  </p:sldIdLst>
  <p:sldSz cx="9144000" cy="5143500" type="screen16x9"/>
  <p:notesSz cx="6858000" cy="9144000"/>
  <p:embeddedFontLst>
    <p:embeddedFont>
      <p:font typeface="Cambria Math" pitchFamily="18" charset="0"/>
      <p:regular r:id="rId89"/>
    </p:embeddedFont>
    <p:embeddedFont>
      <p:font typeface="Golos Text" charset="0"/>
      <p:regular r:id="rId90"/>
      <p:bold r:id="rId91"/>
    </p:embeddedFont>
    <p:embeddedFont>
      <p:font typeface="Bebas Neue" charset="0"/>
      <p:regular r:id="rId92"/>
    </p:embeddedFont>
    <p:embeddedFont>
      <p:font typeface="Golos Text Medium" charset="0"/>
      <p:regular r:id="rId93"/>
      <p:bold r:id="rId94"/>
    </p:embeddedFont>
    <p:embeddedFont>
      <p:font typeface="Roboto"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338"/>
    <a:srgbClr val="F1A713"/>
    <a:srgbClr val="FF7605"/>
    <a:srgbClr val="F7B675"/>
    <a:srgbClr val="F79109"/>
    <a:srgbClr val="FFCA21"/>
    <a:srgbClr val="E6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18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1.png"/></Relationships>
</file>

<file path=ppt/slides/_rels/slide7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0.png"/><Relationship Id="rId4" Type="http://schemas.openxmlformats.org/officeDocument/2006/relationships/image" Target="../media/image331.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
        <p:nvSpPr>
          <p:cNvPr id="174" name="Google Shape;207;p21"/>
          <p:cNvSpPr txBox="1">
            <a:spLocks/>
          </p:cNvSpPr>
          <p:nvPr/>
        </p:nvSpPr>
        <p:spPr>
          <a:xfrm>
            <a:off x="813173" y="3358863"/>
            <a:ext cx="3048611" cy="850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Presenter: </a:t>
            </a:r>
            <a:r>
              <a:rPr lang="en-US" dirty="0" err="1"/>
              <a:t>Nguyễn</a:t>
            </a:r>
            <a:r>
              <a:rPr lang="en-US" dirty="0"/>
              <a:t> </a:t>
            </a:r>
            <a:r>
              <a:rPr lang="en-US" dirty="0" err="1"/>
              <a:t>Chí</a:t>
            </a:r>
            <a:r>
              <a:rPr lang="en-US" dirty="0"/>
              <a:t> </a:t>
            </a:r>
            <a:r>
              <a:rPr lang="en-US" dirty="0" err="1"/>
              <a:t>Cường</a:t>
            </a:r>
            <a:endParaRPr lang="en-US" dirty="0"/>
          </a:p>
          <a:p>
            <a:pPr marL="0" indent="0">
              <a:buFont typeface="Golos Text"/>
              <a:buNone/>
            </a:pPr>
            <a:r>
              <a:rPr lang="en-US" dirty="0"/>
              <a:t>Mentor: </a:t>
            </a:r>
            <a:r>
              <a:rPr lang="en-US" dirty="0" err="1"/>
              <a:t>Nguyễn</a:t>
            </a:r>
            <a:r>
              <a:rPr lang="en-US" dirty="0"/>
              <a:t> Văn </a:t>
            </a:r>
            <a:r>
              <a:rPr lang="en-US" dirty="0" err="1"/>
              <a:t>Triệu</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gridCol w="971925">
                  <a:extLst>
                    <a:ext uri="{9D8B030D-6E8A-4147-A177-3AD203B41FA5}">
                      <a16:colId xmlns:a16="http://schemas.microsoft.com/office/drawing/2014/main" xmlns=""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extLst>
              <p:ext uri="{D42A27DB-BD31-4B8C-83A1-F6EECF244321}">
                <p14:modId xmlns:p14="http://schemas.microsoft.com/office/powerpoint/2010/main" val="696992050"/>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9523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9523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21539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1937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16300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16300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3077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3077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29854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29854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18712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25487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2262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36712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2" name="Google Shape;192;p19"/>
          <p:cNvSpPr txBox="1">
            <a:spLocks noGrp="1"/>
          </p:cNvSpPr>
          <p:nvPr>
            <p:ph type="subTitle" idx="8"/>
          </p:nvPr>
        </p:nvSpPr>
        <p:spPr>
          <a:xfrm>
            <a:off x="2050814" y="36712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Optimize Softmax</a:t>
            </a:r>
            <a:endParaRPr dirty="0"/>
          </a:p>
        </p:txBody>
      </p:sp>
      <p:cxnSp>
        <p:nvCxnSpPr>
          <p:cNvPr id="193" name="Google Shape;193;p19"/>
          <p:cNvCxnSpPr/>
          <p:nvPr/>
        </p:nvCxnSpPr>
        <p:spPr>
          <a:xfrm>
            <a:off x="1259000" y="39120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 name="Google Shape;191;p19"/>
          <p:cNvSpPr txBox="1">
            <a:spLocks/>
          </p:cNvSpPr>
          <p:nvPr/>
        </p:nvSpPr>
        <p:spPr>
          <a:xfrm>
            <a:off x="707588" y="4374098"/>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06</a:t>
            </a:r>
          </a:p>
        </p:txBody>
      </p:sp>
      <p:sp>
        <p:nvSpPr>
          <p:cNvPr id="19" name="Google Shape;192;p19"/>
          <p:cNvSpPr txBox="1">
            <a:spLocks/>
          </p:cNvSpPr>
          <p:nvPr/>
        </p:nvSpPr>
        <p:spPr>
          <a:xfrm>
            <a:off x="2043302" y="4374098"/>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Experiment</a:t>
            </a:r>
          </a:p>
        </p:txBody>
      </p:sp>
      <p:cxnSp>
        <p:nvCxnSpPr>
          <p:cNvPr id="20" name="Google Shape;193;p19"/>
          <p:cNvCxnSpPr/>
          <p:nvPr/>
        </p:nvCxnSpPr>
        <p:spPr>
          <a:xfrm>
            <a:off x="1251488" y="461484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712725">
                  <a:extLst>
                    <a:ext uri="{9D8B030D-6E8A-4147-A177-3AD203B41FA5}">
                      <a16:colId xmlns:a16="http://schemas.microsoft.com/office/drawing/2014/main" xmlns="" val="20004"/>
                    </a:ext>
                  </a:extLst>
                </a:gridCol>
                <a:gridCol w="712725">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t>
            </a:r>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learn</a:t>
            </a:r>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extLst>
              <p:ext uri="{D42A27DB-BD31-4B8C-83A1-F6EECF244321}">
                <p14:modId xmlns:p14="http://schemas.microsoft.com/office/powerpoint/2010/main" val="2709105895"/>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360264" y="160997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dirty="0"/>
              <a:t>Pair Score = </a:t>
            </a:r>
            <a:endParaRPr dirty="0">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1386826"/>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1827826"/>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1882726"/>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
        <p:nvSpPr>
          <p:cNvPr id="7" name="Google Shape;505;p47"/>
          <p:cNvSpPr txBox="1">
            <a:spLocks/>
          </p:cNvSpPr>
          <p:nvPr/>
        </p:nvSpPr>
        <p:spPr>
          <a:xfrm>
            <a:off x="579021" y="2923914"/>
            <a:ext cx="216390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Pair Score(</a:t>
            </a:r>
            <a:r>
              <a:rPr lang="en-US" dirty="0">
                <a:solidFill>
                  <a:srgbClr val="C00000"/>
                </a:solidFill>
              </a:rPr>
              <a:t>m, ##a</a:t>
            </a:r>
            <a:r>
              <a:rPr lang="en-US" dirty="0"/>
              <a:t>) = </a:t>
            </a:r>
            <a:endParaRPr lang="en-US" dirty="0">
              <a:solidFill>
                <a:srgbClr val="374151"/>
              </a:solidFill>
              <a:highlight>
                <a:schemeClr val="accent6"/>
              </a:highlight>
              <a:latin typeface="Roboto"/>
              <a:ea typeface="Roboto"/>
              <a:cs typeface="Roboto"/>
              <a:sym typeface="Roboto"/>
            </a:endParaRPr>
          </a:p>
        </p:txBody>
      </p:sp>
      <p:sp>
        <p:nvSpPr>
          <p:cNvPr id="8" name="Google Shape;506;p47"/>
          <p:cNvSpPr txBox="1">
            <a:spLocks/>
          </p:cNvSpPr>
          <p:nvPr/>
        </p:nvSpPr>
        <p:spPr>
          <a:xfrm>
            <a:off x="4181792" y="2700770"/>
            <a:ext cx="289901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Frequency of pair (</a:t>
            </a:r>
            <a:r>
              <a:rPr lang="en-US" dirty="0">
                <a:solidFill>
                  <a:srgbClr val="C00000"/>
                </a:solidFill>
              </a:rPr>
              <a:t>m, ##a</a:t>
            </a:r>
            <a:r>
              <a:rPr lang="en-US" dirty="0"/>
              <a:t>)</a:t>
            </a:r>
            <a:endParaRPr lang="en-US" dirty="0">
              <a:solidFill>
                <a:srgbClr val="374151"/>
              </a:solidFill>
              <a:highlight>
                <a:schemeClr val="accent6"/>
              </a:highlight>
              <a:latin typeface="Roboto"/>
              <a:ea typeface="Roboto"/>
              <a:cs typeface="Roboto"/>
              <a:sym typeface="Roboto"/>
            </a:endParaRPr>
          </a:p>
        </p:txBody>
      </p:sp>
      <p:cxnSp>
        <p:nvCxnSpPr>
          <p:cNvPr id="9" name="Google Shape;507;p47"/>
          <p:cNvCxnSpPr/>
          <p:nvPr/>
        </p:nvCxnSpPr>
        <p:spPr>
          <a:xfrm>
            <a:off x="2651123" y="3148820"/>
            <a:ext cx="5960352" cy="7050"/>
          </a:xfrm>
          <a:prstGeom prst="straightConnector1">
            <a:avLst/>
          </a:prstGeom>
          <a:noFill/>
          <a:ln w="38100" cap="flat" cmpd="sng">
            <a:solidFill>
              <a:schemeClr val="dk1"/>
            </a:solidFill>
            <a:prstDash val="solid"/>
            <a:round/>
            <a:headEnd type="none" w="med" len="med"/>
            <a:tailEnd type="none" w="med" len="med"/>
          </a:ln>
        </p:spPr>
      </p:cxnSp>
      <p:sp>
        <p:nvSpPr>
          <p:cNvPr id="10" name="Google Shape;508;p47"/>
          <p:cNvSpPr txBox="1">
            <a:spLocks/>
          </p:cNvSpPr>
          <p:nvPr/>
        </p:nvSpPr>
        <p:spPr>
          <a:xfrm>
            <a:off x="2651123" y="3197391"/>
            <a:ext cx="596035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Frequency of </a:t>
            </a:r>
            <a:r>
              <a:rPr lang="en-US" dirty="0">
                <a:solidFill>
                  <a:srgbClr val="C00000"/>
                </a:solidFill>
              </a:rPr>
              <a:t>m</a:t>
            </a:r>
            <a:r>
              <a:rPr lang="en-US" dirty="0"/>
              <a:t> * Frequency of </a:t>
            </a:r>
            <a:r>
              <a:rPr lang="en-US" dirty="0">
                <a:solidFill>
                  <a:srgbClr val="C00000"/>
                </a:solidFill>
              </a:rPr>
              <a:t>##a</a:t>
            </a:r>
            <a:endParaRPr lang="en-US" dirty="0">
              <a:solidFill>
                <a:srgbClr val="C00000"/>
              </a:solidFill>
              <a:highlight>
                <a:schemeClr val="accent6"/>
              </a:highlight>
              <a:latin typeface="Roboto"/>
              <a:ea typeface="Roboto"/>
              <a:cs typeface="Roboto"/>
              <a:sym typeface="Roboto"/>
            </a:endParaRPr>
          </a:p>
        </p:txBody>
      </p:sp>
      <p:sp>
        <p:nvSpPr>
          <p:cNvPr id="13" name="Google Shape;506;p47"/>
          <p:cNvSpPr txBox="1">
            <a:spLocks/>
          </p:cNvSpPr>
          <p:nvPr/>
        </p:nvSpPr>
        <p:spPr>
          <a:xfrm>
            <a:off x="2984830" y="3798278"/>
            <a:ext cx="632026"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a:t>
            </a:r>
            <a:endParaRPr lang="en-US" dirty="0">
              <a:solidFill>
                <a:srgbClr val="374151"/>
              </a:solidFill>
              <a:highlight>
                <a:schemeClr val="accent6"/>
              </a:highlight>
              <a:latin typeface="Roboto"/>
              <a:ea typeface="Roboto"/>
              <a:cs typeface="Roboto"/>
              <a:sym typeface="Roboto"/>
            </a:endParaRPr>
          </a:p>
        </p:txBody>
      </p:sp>
      <p:cxnSp>
        <p:nvCxnSpPr>
          <p:cNvPr id="14" name="Google Shape;507;p47"/>
          <p:cNvCxnSpPr/>
          <p:nvPr/>
        </p:nvCxnSpPr>
        <p:spPr>
          <a:xfrm>
            <a:off x="2651123" y="4246328"/>
            <a:ext cx="1299440" cy="10306"/>
          </a:xfrm>
          <a:prstGeom prst="straightConnector1">
            <a:avLst/>
          </a:prstGeom>
          <a:noFill/>
          <a:ln w="38100" cap="flat" cmpd="sng">
            <a:solidFill>
              <a:schemeClr val="dk1"/>
            </a:solidFill>
            <a:prstDash val="solid"/>
            <a:round/>
            <a:headEnd type="none" w="med" len="med"/>
            <a:tailEnd type="none" w="med" len="med"/>
          </a:ln>
        </p:spPr>
      </p:cxnSp>
      <p:sp>
        <p:nvSpPr>
          <p:cNvPr id="15" name="Google Shape;508;p47"/>
          <p:cNvSpPr txBox="1">
            <a:spLocks/>
          </p:cNvSpPr>
          <p:nvPr/>
        </p:nvSpPr>
        <p:spPr>
          <a:xfrm>
            <a:off x="2651123" y="4294899"/>
            <a:ext cx="129944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 * 5</a:t>
            </a:r>
            <a:endParaRPr lang="en-US" dirty="0">
              <a:solidFill>
                <a:srgbClr val="374151"/>
              </a:solidFill>
              <a:highlight>
                <a:schemeClr val="accent6"/>
              </a:highlight>
              <a:latin typeface="Roboto"/>
              <a:ea typeface="Roboto"/>
              <a:cs typeface="Roboto"/>
              <a:sym typeface="Roboto"/>
            </a:endParaRPr>
          </a:p>
        </p:txBody>
      </p:sp>
      <p:sp>
        <p:nvSpPr>
          <p:cNvPr id="16" name="Google Shape;505;p47"/>
          <p:cNvSpPr txBox="1">
            <a:spLocks/>
          </p:cNvSpPr>
          <p:nvPr/>
        </p:nvSpPr>
        <p:spPr>
          <a:xfrm>
            <a:off x="2299317" y="4014476"/>
            <a:ext cx="31931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r">
              <a:buFont typeface="Golos Text"/>
              <a:buNone/>
            </a:pPr>
            <a:r>
              <a:rPr lang="en-US" dirty="0"/>
              <a:t>= </a:t>
            </a:r>
            <a:endParaRPr lang="en-US" dirty="0">
              <a:solidFill>
                <a:srgbClr val="374151"/>
              </a:solidFill>
              <a:highlight>
                <a:schemeClr val="accent6"/>
              </a:highlight>
              <a:latin typeface="Roboto"/>
              <a:ea typeface="Roboto"/>
              <a:cs typeface="Roboto"/>
              <a:sym typeface="Roboto"/>
            </a:endParaRPr>
          </a:p>
        </p:txBody>
      </p:sp>
      <p:sp>
        <p:nvSpPr>
          <p:cNvPr id="18" name="Google Shape;505;p47"/>
          <p:cNvSpPr txBox="1">
            <a:spLocks/>
          </p:cNvSpPr>
          <p:nvPr/>
        </p:nvSpPr>
        <p:spPr>
          <a:xfrm>
            <a:off x="3977745" y="4032232"/>
            <a:ext cx="59425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 0.2</a:t>
            </a:r>
            <a:endParaRPr lang="en-US" dirty="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dirty="0"/>
                        <a:t>m</a:t>
                      </a:r>
                      <a:endParaRPr dirty="0"/>
                    </a:p>
                  </a:txBody>
                  <a:tcPr marL="91425" marR="91425" marT="91425" marB="91425" anchor="ctr"/>
                </a:tc>
                <a:tc>
                  <a:txBody>
                    <a:bodyPr/>
                    <a:lstStyle/>
                    <a:p>
                      <a:pPr marL="0" lvl="0" indent="0" algn="ctr" rtl="0">
                        <a:spcBef>
                          <a:spcPts val="0"/>
                        </a:spcBef>
                        <a:spcAft>
                          <a:spcPts val="0"/>
                        </a:spcAft>
                        <a:buNone/>
                      </a:pPr>
                      <a:r>
                        <a:rPr lang="en" dirty="0"/>
                        <a:t>##a</a:t>
                      </a:r>
                      <a:endParaRPr dirty="0"/>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dirty="0"/>
                        <a:t>##a</a:t>
                      </a:r>
                      <a:endParaRPr dirty="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xmlns=""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dirty="0"/>
                        <a:t>m</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dirty="0"/>
                        <a:t>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11913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xmlns="" val="20000"/>
                    </a:ext>
                  </a:extLst>
                </a:gridCol>
                <a:gridCol w="2210450">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The overall training strategy is to start with very large vocabulary and the iteratively reduce it</a:t>
            </a:r>
          </a:p>
        </p:txBody>
      </p:sp>
    </p:spTree>
    <p:extLst>
      <p:ext uri="{BB962C8B-B14F-4D97-AF65-F5344CB8AC3E}">
        <p14:creationId xmlns:p14="http://schemas.microsoft.com/office/powerpoint/2010/main" val="274646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Tokenization is a way of separating a piece of text into smaller units called tokens. Tokens can be either words, characters, or subwords. Tokenization can be broadly classified into 3 types – word, character, and subword (n-gram characters) tokenization.</a:t>
            </a:r>
            <a:endParaRPr dirty="0"/>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extLst>
                        <a:ext uri="{9D8B030D-6E8A-4147-A177-3AD203B41FA5}">
                          <a16:colId xmlns:a16="http://schemas.microsoft.com/office/drawing/2014/main" xmlns="" val="20000"/>
                        </a:ext>
                      </a:extLst>
                    </a:gridCol>
                    <a:gridCol w="5566298">
                      <a:extLst>
                        <a:ext uri="{9D8B030D-6E8A-4147-A177-3AD203B41FA5}">
                          <a16:colId xmlns:a16="http://schemas.microsoft.com/office/drawing/2014/main" xmlns="" val="20001"/>
                        </a:ext>
                      </a:extLst>
                    </a:gridCol>
                  </a:tblGrid>
                  <a:tr h="423939">
                    <a:tc>
                      <a:txBody>
                        <a:bodyPr/>
                        <a:lstStyle/>
                        <a:p>
                          <a:pPr algn="ctr"/>
                          <a:r>
                            <a:rPr lang="en-US" dirty="0"/>
                            <a:t>Text</a:t>
                          </a:r>
                        </a:p>
                      </a:txBody>
                      <a:tcPr anchor="ctr"/>
                    </a:tc>
                    <a:tc>
                      <a:txBody>
                        <a:bodyPr/>
                        <a:lstStyle/>
                        <a:p>
                          <a:pPr algn="ctr"/>
                          <a:r>
                            <a:rPr lang="en-US" dirty="0"/>
                            <a:t>This is a sentence</a:t>
                          </a:r>
                        </a:p>
                      </a:txBody>
                      <a:tcPr anchor="ctr"/>
                    </a:tc>
                    <a:extLst>
                      <a:ext uri="{0D108BD9-81ED-4DB2-BD59-A6C34878D82A}">
                        <a16:rowId xmlns:a16="http://schemas.microsoft.com/office/drawing/2014/main" xmlns="" val="10000"/>
                      </a:ext>
                    </a:extLst>
                  </a:tr>
                  <a:tr h="1731172">
                    <a:tc>
                      <a:txBody>
                        <a:bodyPr/>
                        <a:lstStyle/>
                        <a:p>
                          <a:pPr algn="ctr"/>
                          <a:r>
                            <a:rPr lang="en-US" dirty="0"/>
                            <a:t>Sequence</a:t>
                          </a:r>
                          <a:r>
                            <a:rPr lang="en-US" baseline="0" dirty="0"/>
                            <a:t> of tokens</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0001"/>
                      </a:ext>
                    </a:extLst>
                  </a:tr>
                  <a:tr h="827599">
                    <a:tc>
                      <a:txBody>
                        <a:bodyPr/>
                        <a:lstStyle/>
                        <a:p>
                          <a:pPr algn="ctr"/>
                          <a:r>
                            <a:rPr lang="en-US" dirty="0"/>
                            <a:t>Statistical Language</a:t>
                          </a:r>
                          <a:r>
                            <a:rPr lang="en-US" baseline="0" dirty="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extLst>
                      <a:ext uri="{0D108BD9-81ED-4DB2-BD59-A6C34878D82A}">
                        <a16:rowId xmlns:a16="http://schemas.microsoft.com/office/drawing/2014/main" xmlns="" val="10002"/>
                      </a:ext>
                    </a:extLst>
                  </a:tr>
                  <a:tr h="827599">
                    <a:tc>
                      <a:txBody>
                        <a:bodyPr/>
                        <a:lstStyle/>
                        <a:p>
                          <a:pPr algn="ctr"/>
                          <a:r>
                            <a:rPr lang="en-US" dirty="0"/>
                            <a:t>Unigram model</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This</a:t>
            </a:r>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is</a:t>
            </a:r>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sentence</a:t>
            </a:r>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_i</a:t>
            </a:r>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_a</a:t>
            </a:r>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_s</a:t>
            </a:r>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c</a:t>
            </a:r>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t>
            </a:r>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Tree>
    <p:extLst>
      <p:ext uri="{BB962C8B-B14F-4D97-AF65-F5344CB8AC3E}">
        <p14:creationId xmlns:p14="http://schemas.microsoft.com/office/powerpoint/2010/main" val="2181071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xmlns="" val="20000"/>
                        </a:ext>
                      </a:extLst>
                    </a:gridCol>
                    <a:gridCol w="2831086">
                      <a:extLst>
                        <a:ext uri="{9D8B030D-6E8A-4147-A177-3AD203B41FA5}">
                          <a16:colId xmlns:a16="http://schemas.microsoft.com/office/drawing/2014/main" xmlns=""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xmlns=""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xmlns=""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extLst>
                      <a:ext uri="{0D108BD9-81ED-4DB2-BD59-A6C34878D82A}">
                        <a16:rowId xmlns:a16="http://schemas.microsoft.com/office/drawing/2014/main" xmlns=""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3234651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effectLst>
                  <a:outerShdw blurRad="38100" dist="38100" dir="2700000" algn="tl">
                    <a:srgbClr val="000000">
                      <a:alpha val="43137"/>
                    </a:srgbClr>
                  </a:outerShdw>
                </a:effectLst>
              </a:rPr>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xmlns="" val="20000"/>
                        </a:ext>
                      </a:extLst>
                    </a:gridCol>
                    <a:gridCol w="2831086">
                      <a:extLst>
                        <a:ext uri="{9D8B030D-6E8A-4147-A177-3AD203B41FA5}">
                          <a16:colId xmlns:a16="http://schemas.microsoft.com/office/drawing/2014/main" xmlns=""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xmlns=""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xmlns=""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xmlns=""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441871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extLst>
                    <a:ext uri="{9D8B030D-6E8A-4147-A177-3AD203B41FA5}">
                      <a16:colId xmlns:a16="http://schemas.microsoft.com/office/drawing/2014/main" xmlns="" val="20000"/>
                    </a:ext>
                  </a:extLst>
                </a:gridCol>
                <a:gridCol w="2787587">
                  <a:extLst>
                    <a:ext uri="{9D8B030D-6E8A-4147-A177-3AD203B41FA5}">
                      <a16:colId xmlns:a16="http://schemas.microsoft.com/office/drawing/2014/main" xmlns="" val="20001"/>
                    </a:ext>
                  </a:extLst>
                </a:gridCol>
              </a:tblGrid>
              <a:tr h="492332">
                <a:tc>
                  <a:txBody>
                    <a:bodyPr/>
                    <a:lstStyle/>
                    <a:p>
                      <a:pPr algn="ctr"/>
                      <a:r>
                        <a:rPr lang="en-US" dirty="0"/>
                        <a:t>With all vocabulary</a:t>
                      </a:r>
                    </a:p>
                  </a:txBody>
                  <a:tcPr anchor="ctr"/>
                </a:tc>
                <a:tc>
                  <a:txBody>
                    <a:bodyPr/>
                    <a:lstStyle/>
                    <a:p>
                      <a:pPr algn="ctr"/>
                      <a:r>
                        <a:rPr lang="en-US" dirty="0"/>
                        <a:t>170.04</a:t>
                      </a:r>
                    </a:p>
                  </a:txBody>
                  <a:tcPr anchor="ctr"/>
                </a:tc>
                <a:extLst>
                  <a:ext uri="{0D108BD9-81ED-4DB2-BD59-A6C34878D82A}">
                    <a16:rowId xmlns:a16="http://schemas.microsoft.com/office/drawing/2014/main" xmlns="" val="10000"/>
                  </a:ext>
                </a:extLst>
              </a:tr>
              <a:tr h="492332">
                <a:tc>
                  <a:txBody>
                    <a:bodyPr/>
                    <a:lstStyle/>
                    <a:p>
                      <a:pPr algn="ctr"/>
                      <a:r>
                        <a:rPr lang="en-US" dirty="0" err="1"/>
                        <a:t>ug</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1"/>
                  </a:ext>
                </a:extLst>
              </a:tr>
              <a:tr h="492332">
                <a:tc>
                  <a:txBody>
                    <a:bodyPr/>
                    <a:lstStyle/>
                    <a:p>
                      <a:pPr algn="ctr"/>
                      <a:r>
                        <a:rPr lang="en-US" dirty="0" err="1"/>
                        <a:t>pu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2"/>
                  </a:ext>
                </a:extLst>
              </a:tr>
              <a:tr h="492332">
                <a:tc>
                  <a:txBody>
                    <a:bodyPr/>
                    <a:lstStyle/>
                    <a:p>
                      <a:pPr algn="ctr"/>
                      <a:r>
                        <a:rPr lang="en-US" dirty="0" err="1"/>
                        <a:t>hu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3"/>
                  </a:ext>
                </a:extLst>
              </a:tr>
              <a:tr h="492332">
                <a:tc>
                  <a:txBody>
                    <a:bodyPr/>
                    <a:lstStyle/>
                    <a:p>
                      <a:pPr algn="ctr"/>
                      <a:r>
                        <a:rPr lang="en-US" dirty="0" err="1"/>
                        <a:t>lu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4"/>
                  </a:ext>
                </a:extLst>
              </a:tr>
              <a:tr h="492332">
                <a:tc>
                  <a:txBody>
                    <a:bodyPr/>
                    <a:lstStyle/>
                    <a:p>
                      <a:pPr algn="ctr"/>
                      <a:r>
                        <a:rPr lang="en-US" dirty="0"/>
                        <a:t>du</a:t>
                      </a:r>
                    </a:p>
                  </a:txBody>
                  <a:tcPr anchor="ctr"/>
                </a:tc>
                <a:tc>
                  <a:txBody>
                    <a:bodyPr/>
                    <a:lstStyle/>
                    <a:p>
                      <a:pPr algn="ctr"/>
                      <a:r>
                        <a:rPr lang="en-US" dirty="0"/>
                        <a:t>170.04</a:t>
                      </a:r>
                    </a:p>
                  </a:txBody>
                  <a:tcPr anchor="ctr"/>
                </a:tc>
                <a:extLst>
                  <a:ext uri="{0D108BD9-81ED-4DB2-BD59-A6C34878D82A}">
                    <a16:rowId xmlns:a16="http://schemas.microsoft.com/office/drawing/2014/main" xmlns="" val="10005"/>
                  </a:ext>
                </a:extLst>
              </a:tr>
              <a:tr h="492332">
                <a:tc>
                  <a:txBody>
                    <a:bodyPr/>
                    <a:lstStyle/>
                    <a:p>
                      <a:pPr algn="ctr"/>
                      <a:r>
                        <a:rPr lang="en-US" dirty="0" err="1"/>
                        <a:t>bu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6"/>
                  </a:ext>
                </a:extLst>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Random choose to remove</a:t>
            </a:r>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10/144</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xmlns="" val="20000"/>
                        </a:ext>
                      </a:extLst>
                    </a:gridCol>
                    <a:gridCol w="2831086">
                      <a:extLst>
                        <a:ext uri="{9D8B030D-6E8A-4147-A177-3AD203B41FA5}">
                          <a16:colId xmlns:a16="http://schemas.microsoft.com/office/drawing/2014/main" xmlns=""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xmlns="" val="10000"/>
                      </a:ext>
                    </a:extLst>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extLst>
                      <a:ext uri="{0D108BD9-81ED-4DB2-BD59-A6C34878D82A}">
                        <a16:rowId xmlns:a16="http://schemas.microsoft.com/office/drawing/2014/main" xmlns=""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xmlns=""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053218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2.08e-02</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6.94e-03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Should remove </a:t>
            </a:r>
            <a:r>
              <a:rPr lang="en-US" dirty="0" err="1">
                <a:solidFill>
                  <a:schemeClr val="accent1"/>
                </a:solidFill>
              </a:rPr>
              <a:t>bu</a:t>
            </a:r>
            <a:r>
              <a:rPr lang="en-US" dirty="0">
                <a:solidFill>
                  <a:schemeClr val="accent1"/>
                </a:solidFill>
              </a:rPr>
              <a:t> </a:t>
            </a:r>
            <a:r>
              <a:rPr lang="en-US" dirty="0"/>
              <a:t>first then to </a:t>
            </a:r>
            <a:r>
              <a:rPr lang="en-US" dirty="0" err="1">
                <a:solidFill>
                  <a:schemeClr val="accent1"/>
                </a:solidFill>
              </a:rPr>
              <a:t>lu</a:t>
            </a:r>
            <a:r>
              <a:rPr lang="en-US" dirty="0">
                <a:solidFill>
                  <a:schemeClr val="accent1"/>
                </a:solidFill>
              </a:rPr>
              <a:t> du</a:t>
            </a:r>
            <a:r>
              <a:rPr lang="en-US" dirty="0"/>
              <a:t> and so on</a:t>
            </a:r>
          </a:p>
        </p:txBody>
      </p:sp>
    </p:spTree>
    <p:extLst>
      <p:ext uri="{BB962C8B-B14F-4D97-AF65-F5344CB8AC3E}">
        <p14:creationId xmlns:p14="http://schemas.microsoft.com/office/powerpoint/2010/main" val="213289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18" name="Google Shape;218;p22"/>
          <p:cNvGraphicFramePr/>
          <p:nvPr>
            <p:extLst>
              <p:ext uri="{D42A27DB-BD31-4B8C-83A1-F6EECF244321}">
                <p14:modId xmlns:p14="http://schemas.microsoft.com/office/powerpoint/2010/main" val="1290019513"/>
              </p:ext>
            </p:extLst>
          </p:nvPr>
        </p:nvGraphicFramePr>
        <p:xfrm>
          <a:off x="952500" y="3458625"/>
          <a:ext cx="7239000" cy="396210"/>
        </p:xfrm>
        <a:graphic>
          <a:graphicData uri="http://schemas.openxmlformats.org/drawingml/2006/table">
            <a:tbl>
              <a:tblPr>
                <a:noFill/>
                <a:tableStyleId>{7D9A748A-5EDF-47A2-A65E-5F4390420DF3}</a:tableStyleId>
              </a:tblPr>
              <a:tblGrid>
                <a:gridCol w="1206500">
                  <a:extLst>
                    <a:ext uri="{9D8B030D-6E8A-4147-A177-3AD203B41FA5}">
                      <a16:colId xmlns:a16="http://schemas.microsoft.com/office/drawing/2014/main" xmlns="" val="20000"/>
                    </a:ext>
                  </a:extLst>
                </a:gridCol>
                <a:gridCol w="1206500">
                  <a:extLst>
                    <a:ext uri="{9D8B030D-6E8A-4147-A177-3AD203B41FA5}">
                      <a16:colId xmlns:a16="http://schemas.microsoft.com/office/drawing/2014/main" xmlns="" val="20001"/>
                    </a:ext>
                  </a:extLst>
                </a:gridCol>
                <a:gridCol w="1206500">
                  <a:extLst>
                    <a:ext uri="{9D8B030D-6E8A-4147-A177-3AD203B41FA5}">
                      <a16:colId xmlns:a16="http://schemas.microsoft.com/office/drawing/2014/main" xmlns="" val="3458399798"/>
                    </a:ext>
                  </a:extLst>
                </a:gridCol>
                <a:gridCol w="1206500">
                  <a:extLst>
                    <a:ext uri="{9D8B030D-6E8A-4147-A177-3AD203B41FA5}">
                      <a16:colId xmlns:a16="http://schemas.microsoft.com/office/drawing/2014/main" xmlns="" val="20002"/>
                    </a:ext>
                  </a:extLst>
                </a:gridCol>
                <a:gridCol w="1206500">
                  <a:extLst>
                    <a:ext uri="{9D8B030D-6E8A-4147-A177-3AD203B41FA5}">
                      <a16:colId xmlns:a16="http://schemas.microsoft.com/office/drawing/2014/main" xmlns="" val="20003"/>
                    </a:ext>
                  </a:extLst>
                </a:gridCol>
                <a:gridCol w="1206500">
                  <a:extLst>
                    <a:ext uri="{9D8B030D-6E8A-4147-A177-3AD203B41FA5}">
                      <a16:colId xmlns:a16="http://schemas.microsoft.com/office/drawing/2014/main" xmlns=""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dirty="0"/>
                        <a:t>-</a:t>
                      </a:r>
                      <a:endParaRPr dirty="0"/>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based</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2496133" y="1950014"/>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xmlns="" val="20000"/>
                    </a:ext>
                  </a:extLst>
                </a:gridCol>
                <a:gridCol w="2612500">
                  <a:extLst>
                    <a:ext uri="{9D8B030D-6E8A-4147-A177-3AD203B41FA5}">
                      <a16:colId xmlns:a16="http://schemas.microsoft.com/office/drawing/2014/main" xmlns="" val="20001"/>
                    </a:ext>
                  </a:extLst>
                </a:gridCol>
                <a:gridCol w="2612500">
                  <a:extLst>
                    <a:ext uri="{9D8B030D-6E8A-4147-A177-3AD203B41FA5}">
                      <a16:colId xmlns:a16="http://schemas.microsoft.com/office/drawing/2014/main" xmlns=""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xmlns="" val="20000"/>
                    </a:ext>
                  </a:extLst>
                </a:gridCol>
                <a:gridCol w="1994150">
                  <a:extLst>
                    <a:ext uri="{9D8B030D-6E8A-4147-A177-3AD203B41FA5}">
                      <a16:colId xmlns:a16="http://schemas.microsoft.com/office/drawing/2014/main" xmlns="" val="20001"/>
                    </a:ext>
                  </a:extLst>
                </a:gridCol>
                <a:gridCol w="1994150">
                  <a:extLst>
                    <a:ext uri="{9D8B030D-6E8A-4147-A177-3AD203B41FA5}">
                      <a16:colId xmlns:a16="http://schemas.microsoft.com/office/drawing/2014/main" xmlns="" val="20002"/>
                    </a:ext>
                  </a:extLst>
                </a:gridCol>
                <a:gridCol w="1994150">
                  <a:extLst>
                    <a:ext uri="{9D8B030D-6E8A-4147-A177-3AD203B41FA5}">
                      <a16:colId xmlns:a16="http://schemas.microsoft.com/office/drawing/2014/main" xmlns=""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6283443C-EEFE-9F8F-CE39-718E787D6720}"/>
                  </a:ext>
                </a:extLst>
              </p:cNvPr>
              <p:cNvSpPr txBox="1"/>
              <p:nvPr/>
            </p:nvSpPr>
            <p:spPr>
              <a:xfrm>
                <a:off x="6085903"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xmlns="">
          <p:sp>
            <p:nvSpPr>
              <p:cNvPr id="2" name="TextBox 1">
                <a:extLst>
                  <a:ext uri="{FF2B5EF4-FFF2-40B4-BE49-F238E27FC236}">
                    <a16:creationId xmlns:a16="http://schemas.microsoft.com/office/drawing/2014/main" xmlns:a14="http://schemas.microsoft.com/office/drawing/2010/main" xmlns="" id="{6283443C-EEFE-9F8F-CE39-718E787D6720}"/>
                  </a:ext>
                </a:extLst>
              </p:cNvPr>
              <p:cNvSpPr txBox="1">
                <a:spLocks noRot="1" noChangeAspect="1" noMove="1" noResize="1" noEditPoints="1" noAdjustHandles="1" noChangeArrowheads="1" noChangeShapeType="1" noTextEdit="1"/>
              </p:cNvSpPr>
              <p:nvPr/>
            </p:nvSpPr>
            <p:spPr>
              <a:xfrm>
                <a:off x="6085903" y="2007097"/>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8CD511B4-DCEE-EDA7-FE57-262E4738A874}"/>
                  </a:ext>
                </a:extLst>
              </p:cNvPr>
              <p:cNvSpPr txBox="1"/>
              <p:nvPr/>
            </p:nvSpPr>
            <p:spPr>
              <a:xfrm>
                <a:off x="4409954"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3" name="TextBox 2">
                <a:extLst>
                  <a:ext uri="{FF2B5EF4-FFF2-40B4-BE49-F238E27FC236}">
                    <a16:creationId xmlns:a16="http://schemas.microsoft.com/office/drawing/2014/main" xmlns:a14="http://schemas.microsoft.com/office/drawing/2010/main" xmlns="" id="{8CD511B4-DCEE-EDA7-FE57-262E4738A874}"/>
                  </a:ext>
                </a:extLst>
              </p:cNvPr>
              <p:cNvSpPr txBox="1">
                <a:spLocks noRot="1" noChangeAspect="1" noMove="1" noResize="1" noEditPoints="1" noAdjustHandles="1" noChangeArrowheads="1" noChangeShapeType="1" noTextEdit="1"/>
              </p:cNvSpPr>
              <p:nvPr/>
            </p:nvSpPr>
            <p:spPr>
              <a:xfrm>
                <a:off x="4409954" y="2007097"/>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0E6BD5C5-F83A-8561-E7D0-D6D2EB7010CD}"/>
                  </a:ext>
                </a:extLst>
              </p:cNvPr>
              <p:cNvSpPr txBox="1"/>
              <p:nvPr/>
            </p:nvSpPr>
            <p:spPr>
              <a:xfrm>
                <a:off x="61853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xmlns="">
          <p:sp>
            <p:nvSpPr>
              <p:cNvPr id="2" name="TextBox 1">
                <a:extLst>
                  <a:ext uri="{FF2B5EF4-FFF2-40B4-BE49-F238E27FC236}">
                    <a16:creationId xmlns:a16="http://schemas.microsoft.com/office/drawing/2014/main" xmlns:a14="http://schemas.microsoft.com/office/drawing/2010/main" xmlns="" id="{0E6BD5C5-F83A-8561-E7D0-D6D2EB7010CD}"/>
                  </a:ext>
                </a:extLst>
              </p:cNvPr>
              <p:cNvSpPr txBox="1">
                <a:spLocks noRot="1" noChangeAspect="1" noMove="1" noResize="1" noEditPoints="1" noAdjustHandles="1" noChangeArrowheads="1" noChangeShapeType="1" noTextEdit="1"/>
              </p:cNvSpPr>
              <p:nvPr/>
            </p:nvSpPr>
            <p:spPr>
              <a:xfrm>
                <a:off x="6185353" y="1995366"/>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E3334A25-71CC-6287-9E3F-B1A5E5AA6582}"/>
                  </a:ext>
                </a:extLst>
              </p:cNvPr>
              <p:cNvSpPr txBox="1"/>
              <p:nvPr/>
            </p:nvSpPr>
            <p:spPr>
              <a:xfrm>
                <a:off x="45175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3" name="TextBox 2">
                <a:extLst>
                  <a:ext uri="{FF2B5EF4-FFF2-40B4-BE49-F238E27FC236}">
                    <a16:creationId xmlns:a16="http://schemas.microsoft.com/office/drawing/2014/main" xmlns:a14="http://schemas.microsoft.com/office/drawing/2010/main" xmlns="" id="{E3334A25-71CC-6287-9E3F-B1A5E5AA6582}"/>
                  </a:ext>
                </a:extLst>
              </p:cNvPr>
              <p:cNvSpPr txBox="1">
                <a:spLocks noRot="1" noChangeAspect="1" noMove="1" noResize="1" noEditPoints="1" noAdjustHandles="1" noChangeArrowheads="1" noChangeShapeType="1" noTextEdit="1"/>
              </p:cNvSpPr>
              <p:nvPr/>
            </p:nvSpPr>
            <p:spPr>
              <a:xfrm>
                <a:off x="4517553" y="1995366"/>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xmlns=""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xmlns=""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xmlns=""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xmlns=""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xmlns=""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xmlns=""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(a) </a:t>
            </a:r>
            <a:r>
              <a:rPr lang="en" sz="2000" dirty="0">
                <a:latin typeface="Golos Text Medium"/>
                <a:ea typeface="Golos Text Medium"/>
                <a:cs typeface="Golos Text Medium"/>
                <a:sym typeface="Golos Text Medium"/>
              </a:rPr>
              <a:t>Out of Vocabulary (OOV) Words</a:t>
            </a:r>
            <a:endParaRPr dirty="0"/>
          </a:p>
          <a:p>
            <a:pPr marL="0" lvl="0" indent="0" algn="l" rtl="0">
              <a:spcBef>
                <a:spcPts val="1000"/>
              </a:spcBef>
              <a:spcAft>
                <a:spcPts val="0"/>
              </a:spcAft>
              <a:buNone/>
            </a:pPr>
            <a:r>
              <a:rPr lang="en" dirty="0"/>
              <a:t>In Word2Vec, an embedding is created for each word. As such, it can’t handle any words it has not encountered during its training.</a:t>
            </a:r>
            <a:endParaRPr dirty="0"/>
          </a:p>
          <a:p>
            <a:pPr marL="0" lvl="0" indent="0" algn="l" rtl="0">
              <a:spcBef>
                <a:spcPts val="1000"/>
              </a:spcBef>
              <a:spcAft>
                <a:spcPts val="0"/>
              </a:spcAft>
              <a:buNone/>
            </a:pPr>
            <a:r>
              <a:rPr lang="en" dirty="0"/>
              <a:t>For example, words such as “</a:t>
            </a:r>
            <a:r>
              <a:rPr lang="en" dirty="0">
                <a:solidFill>
                  <a:srgbClr val="93C47D"/>
                </a:solidFill>
              </a:rPr>
              <a:t>tensor</a:t>
            </a:r>
            <a:r>
              <a:rPr lang="en" dirty="0"/>
              <a:t>” and “</a:t>
            </a:r>
            <a:r>
              <a:rPr lang="en" dirty="0">
                <a:solidFill>
                  <a:srgbClr val="6D9EEB"/>
                </a:solidFill>
              </a:rPr>
              <a:t>flow</a:t>
            </a:r>
            <a:r>
              <a:rPr lang="en" dirty="0"/>
              <a:t>” are present in the vocabulary of Word2Vec. But if you try to get embedding for the compound word “</a:t>
            </a:r>
            <a:r>
              <a:rPr lang="en" dirty="0">
                <a:solidFill>
                  <a:srgbClr val="93C47D"/>
                </a:solidFill>
              </a:rPr>
              <a:t>tensor</a:t>
            </a:r>
            <a:r>
              <a:rPr lang="en" dirty="0">
                <a:solidFill>
                  <a:srgbClr val="6D9EEB"/>
                </a:solidFill>
              </a:rPr>
              <a:t>flow</a:t>
            </a:r>
            <a:r>
              <a:rPr lang="en" dirty="0"/>
              <a:t>”, you will get an </a:t>
            </a:r>
            <a:r>
              <a:rPr lang="en" dirty="0">
                <a:solidFill>
                  <a:srgbClr val="980000"/>
                </a:solidFill>
              </a:rPr>
              <a:t>out of vocabulary error</a:t>
            </a:r>
            <a:r>
              <a:rPr lang="en" dirty="0"/>
              <a:t>.</a:t>
            </a:r>
            <a:endParaRPr dirty="0"/>
          </a:p>
          <a:p>
            <a:pPr marL="0" lvl="0" indent="0" algn="l" rtl="0">
              <a:spcBef>
                <a:spcPts val="1000"/>
              </a:spcBef>
              <a:spcAft>
                <a:spcPts val="0"/>
              </a:spcAft>
              <a:buNone/>
            </a:pPr>
            <a:r>
              <a:rPr lang="en" sz="2000" dirty="0">
                <a:solidFill>
                  <a:schemeClr val="accent3"/>
                </a:solidFill>
                <a:latin typeface="Golos Text Medium"/>
                <a:ea typeface="Golos Text Medium"/>
                <a:cs typeface="Golos Text Medium"/>
                <a:sym typeface="Golos Text Medium"/>
              </a:rPr>
              <a:t>(b)</a:t>
            </a:r>
            <a:r>
              <a:rPr lang="en" sz="2000" dirty="0">
                <a:latin typeface="Golos Text Medium"/>
                <a:ea typeface="Golos Text Medium"/>
                <a:cs typeface="Golos Text Medium"/>
                <a:sym typeface="Golos Text Medium"/>
              </a:rPr>
              <a:t> Morphology</a:t>
            </a:r>
            <a:endParaRPr sz="2000" dirty="0">
              <a:latin typeface="Golos Text Medium"/>
              <a:ea typeface="Golos Text Medium"/>
              <a:cs typeface="Golos Text Medium"/>
              <a:sym typeface="Golos Text Medium"/>
            </a:endParaRPr>
          </a:p>
          <a:p>
            <a:pPr marL="0" lvl="0" indent="0" algn="l" rtl="0">
              <a:spcBef>
                <a:spcPts val="1700"/>
              </a:spcBef>
              <a:spcAft>
                <a:spcPts val="0"/>
              </a:spcAft>
              <a:buNone/>
            </a:pPr>
            <a:r>
              <a:rPr lang="en" dirty="0"/>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dirty="0"/>
          </a:p>
          <a:p>
            <a:pPr marL="0" lvl="0" indent="0" algn="l" rtl="0">
              <a:spcBef>
                <a:spcPts val="2500"/>
              </a:spcBef>
              <a:spcAft>
                <a:spcPts val="1000"/>
              </a:spcAft>
              <a:buNone/>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Optimize Softmax</a:t>
            </a:r>
            <a:endParaRPr dirty="0"/>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57624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p>
          <a:p>
            <a:pPr marL="457200" lvl="0" indent="-317500" algn="l" rtl="0">
              <a:spcBef>
                <a:spcPts val="0"/>
              </a:spcBef>
              <a:spcAft>
                <a:spcPts val="0"/>
              </a:spcAft>
              <a:buSzPts val="1400"/>
              <a:buChar char="-"/>
            </a:pPr>
            <a:r>
              <a:rPr lang="en-US" dirty="0"/>
              <a:t>Negative sampling have parameter K is number of sample.</a:t>
            </a:r>
            <a:endParaRPr dirty="0"/>
          </a:p>
        </p:txBody>
      </p:sp>
      <p:graphicFrame>
        <p:nvGraphicFramePr>
          <p:cNvPr id="4" name="Table 3">
            <a:extLst>
              <a:ext uri="{FF2B5EF4-FFF2-40B4-BE49-F238E27FC236}">
                <a16:creationId xmlns:a16="http://schemas.microsoft.com/office/drawing/2014/main" xmlns="" id="{F8CCE996-504B-A96E-C678-12146692B925}"/>
              </a:ext>
            </a:extLst>
          </p:cNvPr>
          <p:cNvGraphicFramePr>
            <a:graphicFrameLocks noGrp="1"/>
          </p:cNvGraphicFramePr>
          <p:nvPr>
            <p:extLst>
              <p:ext uri="{D42A27DB-BD31-4B8C-83A1-F6EECF244321}">
                <p14:modId xmlns:p14="http://schemas.microsoft.com/office/powerpoint/2010/main" val="3020571852"/>
              </p:ext>
            </p:extLst>
          </p:nvPr>
        </p:nvGraphicFramePr>
        <p:xfrm>
          <a:off x="5816170" y="2811722"/>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xmlns="" val="2277549605"/>
                    </a:ext>
                  </a:extLst>
                </a:gridCol>
                <a:gridCol w="1241461">
                  <a:extLst>
                    <a:ext uri="{9D8B030D-6E8A-4147-A177-3AD203B41FA5}">
                      <a16:colId xmlns:a16="http://schemas.microsoft.com/office/drawing/2014/main" xmlns=""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xmlns=""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xmlns=""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xmlns=""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xmlns=""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xmlns=""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xmlns=""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xmlns="" id="{9E456685-34AD-C888-0677-646EFB6DC43A}"/>
                  </a:ext>
                </a:extLst>
              </p:cNvPr>
              <p:cNvSpPr txBox="1">
                <a:spLocks/>
              </p:cNvSpPr>
              <p:nvPr/>
            </p:nvSpPr>
            <p:spPr>
              <a:xfrm>
                <a:off x="714999" y="3014972"/>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 xmlns:a16="http://schemas.microsoft.com/office/drawing/2014/main" xmlns:a14="http://schemas.microsoft.com/office/drawing/2010/main" id="{9E456685-34AD-C888-0677-646EFB6DC43A}"/>
                  </a:ext>
                </a:extLst>
              </p:cNvPr>
              <p:cNvSpPr txBox="1">
                <a:spLocks noRot="1" noChangeAspect="1" noMove="1" noResize="1" noEditPoints="1" noAdjustHandles="1" noChangeArrowheads="1" noChangeShapeType="1" noTextEdit="1"/>
              </p:cNvSpPr>
              <p:nvPr/>
            </p:nvSpPr>
            <p:spPr>
              <a:xfrm>
                <a:off x="714999" y="3014972"/>
                <a:ext cx="4824483" cy="1814542"/>
              </a:xfrm>
              <a:prstGeom prst="rect">
                <a:avLst/>
              </a:prstGeom>
              <a:blipFill rotWithShape="1">
                <a:blip r:embed="rId3"/>
                <a:stretch>
                  <a:fillRect/>
                </a:stretch>
              </a:blipFill>
              <a:ln>
                <a:noFill/>
              </a:ln>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a:solidFill>
                      <a:schemeClr val="dk1"/>
                    </a:solidFill>
                    <a:latin typeface="Golos Text"/>
                    <a:ea typeface="Golos Text"/>
                    <a:cs typeface="Golos Text"/>
                    <a:sym typeface="Golos Text"/>
                  </a:rPr>
                  <a:t> is parameter </a:t>
                </a:r>
                <a:r>
                  <a:rPr lang="en-US" dirty="0" err="1">
                    <a:solidFill>
                      <a:schemeClr val="dk1"/>
                    </a:solidFill>
                    <a:latin typeface="Golos Text"/>
                    <a:ea typeface="Golos Text"/>
                    <a:cs typeface="Golos Text"/>
                    <a:sym typeface="Golos Text"/>
                  </a:rPr>
                  <a:t>ns_exponent</a:t>
                </a:r>
                <a:r>
                  <a:rPr lang="en-US" dirty="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a:rPr>
                        </m:ctrlPr>
                      </m:sSubPr>
                      <m:e>
                        <m:r>
                          <a:rPr lang="en-US" sz="1600" i="1">
                            <a:latin typeface="Cambria Math"/>
                          </a:rPr>
                          <m:t>𝑃</m:t>
                        </m:r>
                      </m:e>
                      <m:sub>
                        <m:r>
                          <a:rPr lang="en-US" sz="1600" i="1">
                            <a:latin typeface="Cambria Math"/>
                          </a:rPr>
                          <m:t>𝑛</m:t>
                        </m:r>
                      </m:sub>
                    </m:sSub>
                    <m:d>
                      <m:dPr>
                        <m:ctrlPr>
                          <a:rPr lang="en-US" sz="1600" i="1">
                            <a:latin typeface="Cambria Math"/>
                          </a:rPr>
                        </m:ctrlPr>
                      </m:dPr>
                      <m:e>
                        <m:r>
                          <a:rPr lang="en-US" sz="1600" i="1">
                            <a:latin typeface="Cambria Math"/>
                          </a:rPr>
                          <m:t>𝑤</m:t>
                        </m:r>
                      </m:e>
                    </m:d>
                  </m:oMath>
                </a14:m>
                <a:r>
                  <a:rPr lang="en-US" dirty="0">
                    <a:solidFill>
                      <a:schemeClr val="dk1"/>
                    </a:solidFill>
                    <a:latin typeface="Golos Text"/>
                    <a:ea typeface="Golos Text"/>
                    <a:cs typeface="Golos Text"/>
                    <a:sym typeface="Golos Text"/>
                  </a:rPr>
                  <a:t> is </a:t>
                </a:r>
                <a:r>
                  <a:rPr lang="en-US">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xmlns=""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xmlns=""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xmlns=""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xmlns=""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xmlns="" val="1583063963"/>
                    </a:ext>
                  </a:extLst>
                </a:gridCol>
                <a:gridCol w="1006838">
                  <a:extLst>
                    <a:ext uri="{9D8B030D-6E8A-4147-A177-3AD203B41FA5}">
                      <a16:colId xmlns:a16="http://schemas.microsoft.com/office/drawing/2014/main" xmlns=""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xmlns=""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xmlns=""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xmlns=""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xmlns=""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xmlns=""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xmlns=""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xmlns=""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xmlns="" val="1644981974"/>
                  </a:ext>
                </a:extLst>
              </a:tr>
            </a:tbl>
          </a:graphicData>
        </a:graphic>
      </p:graphicFrame>
    </p:spTree>
    <p:extLst>
      <p:ext uri="{BB962C8B-B14F-4D97-AF65-F5344CB8AC3E}">
        <p14:creationId xmlns:p14="http://schemas.microsoft.com/office/powerpoint/2010/main" val="2454881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xmlns=""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xmlns=""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xmlns=""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4" name="Google Shape;821;p74">
            <a:extLst>
              <a:ext uri="{FF2B5EF4-FFF2-40B4-BE49-F238E27FC236}">
                <a16:creationId xmlns:a16="http://schemas.microsoft.com/office/drawing/2014/main" xmlns="" id="{19670182-EDF8-1573-7B0C-DD742C7BCA16}"/>
              </a:ext>
            </a:extLst>
          </p:cNvPr>
          <p:cNvSpPr txBox="1">
            <a:spLocks/>
          </p:cNvSpPr>
          <p:nvPr/>
        </p:nvSpPr>
        <p:spPr>
          <a:xfrm>
            <a:off x="969636" y="1376686"/>
            <a:ext cx="1446874" cy="54102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000" dirty="0"/>
              <a:t>Skills</a:t>
            </a:r>
          </a:p>
          <a:p>
            <a:pPr marL="123825" indent="0" algn="ctr">
              <a:buClr>
                <a:srgbClr val="3D4144"/>
              </a:buClr>
              <a:buSzPts val="1650"/>
              <a:buNone/>
            </a:pPr>
            <a:r>
              <a:rPr lang="en-US" sz="1000" dirty="0"/>
              <a:t>Example: HTML</a:t>
            </a:r>
          </a:p>
        </p:txBody>
      </p:sp>
      <p:sp>
        <p:nvSpPr>
          <p:cNvPr id="3" name="Rounded Rectangle 2"/>
          <p:cNvSpPr/>
          <p:nvPr/>
        </p:nvSpPr>
        <p:spPr>
          <a:xfrm>
            <a:off x="3703124" y="1185816"/>
            <a:ext cx="1753497" cy="95074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dk1"/>
                </a:solidFill>
                <a:latin typeface="Golos Text"/>
                <a:ea typeface="Golos Text"/>
                <a:cs typeface="Golos Text"/>
                <a:sym typeface="Golos Text"/>
              </a:rPr>
              <a:t>Word Embedding</a:t>
            </a: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a16="http://schemas.microsoft.com/office/drawing/2014/main" xmlns="" id="{19670182-EDF8-1573-7B0C-DD742C7BCA16}"/>
                  </a:ext>
                </a:extLst>
              </p:cNvPr>
              <p:cNvSpPr txBox="1">
                <a:spLocks/>
              </p:cNvSpPr>
              <p:nvPr/>
            </p:nvSpPr>
            <p:spPr>
              <a:xfrm>
                <a:off x="6973083" y="1162238"/>
                <a:ext cx="1798055" cy="1010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r>
                        <a:rPr lang="en-US" sz="1100" b="0" i="1" smtClean="0">
                          <a:latin typeface="Cambria Math"/>
                        </a:rPr>
                        <m:t>𝑊𝑉</m:t>
                      </m:r>
                      <m:d>
                        <m:dPr>
                          <m:ctrlPr>
                            <a:rPr lang="en-US" sz="1100" b="0" i="1" smtClean="0">
                              <a:latin typeface="Cambria Math"/>
                            </a:rPr>
                          </m:ctrlPr>
                        </m:dPr>
                        <m:e>
                          <m:r>
                            <a:rPr lang="en-US" sz="1100" b="0" i="1" smtClean="0">
                              <a:latin typeface="Cambria Math"/>
                            </a:rPr>
                            <m:t>𝐻𝑇𝑀𝐿</m:t>
                          </m:r>
                        </m:e>
                      </m:d>
                      <m:r>
                        <a:rPr lang="en-US" sz="1100" b="0" i="1" smtClean="0">
                          <a:latin typeface="Cambria Math"/>
                        </a:rPr>
                        <m:t>=</m:t>
                      </m:r>
                      <m:d>
                        <m:dPr>
                          <m:begChr m:val="["/>
                          <m:endChr m:val="]"/>
                          <m:ctrlPr>
                            <a:rPr lang="en-US" sz="1100" i="1" smtClean="0">
                              <a:latin typeface="Cambria Math"/>
                            </a:rPr>
                          </m:ctrlPr>
                        </m:dPr>
                        <m:e>
                          <m:m>
                            <m:mPr>
                              <m:mcs>
                                <m:mc>
                                  <m:mcPr>
                                    <m:count m:val="1"/>
                                    <m:mcJc m:val="center"/>
                                  </m:mcPr>
                                </m:mc>
                              </m:mcs>
                              <m:ctrlPr>
                                <a:rPr lang="en-US" sz="1100" i="1" smtClean="0">
                                  <a:latin typeface="Cambria Math"/>
                                </a:rPr>
                              </m:ctrlPr>
                            </m:mPr>
                            <m:mr>
                              <m:e>
                                <m:sSub>
                                  <m:sSubPr>
                                    <m:ctrlPr>
                                      <a:rPr lang="en-US" sz="1100" i="1" smtClean="0">
                                        <a:latin typeface="Cambria Math"/>
                                      </a:rPr>
                                    </m:ctrlPr>
                                  </m:sSubPr>
                                  <m:e>
                                    <m:r>
                                      <a:rPr lang="en-US" sz="1100" b="0" i="1" smtClean="0">
                                        <a:latin typeface="Cambria Math"/>
                                      </a:rPr>
                                      <m:t>𝑥</m:t>
                                    </m:r>
                                  </m:e>
                                  <m:sub>
                                    <m:r>
                                      <a:rPr lang="en-US" sz="1100" b="0" i="1" smtClean="0">
                                        <a:latin typeface="Cambria Math"/>
                                      </a:rPr>
                                      <m:t>1</m:t>
                                    </m:r>
                                  </m:sub>
                                </m:sSub>
                              </m:e>
                            </m:mr>
                            <m:mr>
                              <m:e>
                                <m:m>
                                  <m:mPr>
                                    <m:mcs>
                                      <m:mc>
                                        <m:mcPr>
                                          <m:count m:val="1"/>
                                          <m:mcJc m:val="center"/>
                                        </m:mcPr>
                                      </m:mc>
                                    </m:mcs>
                                    <m:ctrlPr>
                                      <a:rPr lang="en-US" sz="1100" i="1" smtClean="0">
                                        <a:latin typeface="Cambria Math"/>
                                      </a:rPr>
                                    </m:ctrlPr>
                                  </m:mPr>
                                  <m:mr>
                                    <m:e>
                                      <m:sSub>
                                        <m:sSubPr>
                                          <m:ctrlPr>
                                            <a:rPr lang="en-US" sz="1100" i="1">
                                              <a:latin typeface="Cambria Math"/>
                                            </a:rPr>
                                          </m:ctrlPr>
                                        </m:sSubPr>
                                        <m:e>
                                          <m:r>
                                            <a:rPr lang="en-US" sz="1100" i="1">
                                              <a:latin typeface="Cambria Math"/>
                                            </a:rPr>
                                            <m:t>𝑥</m:t>
                                          </m:r>
                                        </m:e>
                                        <m:sub>
                                          <m:r>
                                            <a:rPr lang="en-US" sz="1100" b="0" i="1" smtClean="0">
                                              <a:latin typeface="Cambria Math"/>
                                            </a:rPr>
                                            <m:t>2</m:t>
                                          </m:r>
                                        </m:sub>
                                      </m:sSub>
                                    </m:e>
                                  </m:mr>
                                  <m:mr>
                                    <m:e>
                                      <m:m>
                                        <m:mPr>
                                          <m:mcs>
                                            <m:mc>
                                              <m:mcPr>
                                                <m:count m:val="1"/>
                                                <m:mcJc m:val="center"/>
                                              </m:mcPr>
                                            </m:mc>
                                          </m:mcs>
                                          <m:ctrlPr>
                                            <a:rPr lang="en-US" sz="1100" i="1" smtClean="0">
                                              <a:latin typeface="Cambria Math"/>
                                            </a:rPr>
                                          </m:ctrlPr>
                                        </m:mPr>
                                        <m:mr>
                                          <m:e>
                                            <m:sSub>
                                              <m:sSubPr>
                                                <m:ctrlPr>
                                                  <a:rPr lang="en-US" sz="1100" i="1">
                                                    <a:latin typeface="Cambria Math"/>
                                                  </a:rPr>
                                                </m:ctrlPr>
                                              </m:sSubPr>
                                              <m:e>
                                                <m:r>
                                                  <a:rPr lang="en-US" sz="1100" i="1">
                                                    <a:latin typeface="Cambria Math"/>
                                                  </a:rPr>
                                                  <m:t>𝑥</m:t>
                                                </m:r>
                                              </m:e>
                                              <m:sub>
                                                <m:r>
                                                  <a:rPr lang="en-US" sz="1100" b="0" i="1" smtClean="0">
                                                    <a:latin typeface="Cambria Math"/>
                                                  </a:rPr>
                                                  <m:t>3</m:t>
                                                </m:r>
                                              </m:sub>
                                            </m:sSub>
                                          </m:e>
                                        </m:mr>
                                        <m:mr>
                                          <m:e>
                                            <m:sSub>
                                              <m:sSubPr>
                                                <m:ctrlPr>
                                                  <a:rPr lang="en-US" sz="1100" i="1">
                                                    <a:latin typeface="Cambria Math"/>
                                                  </a:rPr>
                                                </m:ctrlPr>
                                              </m:sSubPr>
                                              <m:e>
                                                <m:r>
                                                  <a:rPr lang="en-US" sz="1100" i="1">
                                                    <a:latin typeface="Cambria Math"/>
                                                  </a:rPr>
                                                  <m:t>𝑥</m:t>
                                                </m:r>
                                              </m:e>
                                              <m:sub>
                                                <m:r>
                                                  <a:rPr lang="en-US" sz="1100" b="0" i="1" smtClean="0">
                                                    <a:latin typeface="Cambria Math"/>
                                                  </a:rPr>
                                                  <m:t>4</m:t>
                                                </m:r>
                                              </m:sub>
                                            </m:sSub>
                                          </m:e>
                                        </m:mr>
                                        <m:mr>
                                          <m:e>
                                            <m:r>
                                              <a:rPr lang="en-US" sz="1100" b="0" i="1" smtClean="0">
                                                <a:latin typeface="Cambria Math"/>
                                              </a:rPr>
                                              <m:t>…</m:t>
                                            </m:r>
                                          </m:e>
                                        </m:mr>
                                      </m:m>
                                    </m:e>
                                  </m:mr>
                                  <m:mr>
                                    <m:e>
                                      <m:sSub>
                                        <m:sSubPr>
                                          <m:ctrlPr>
                                            <a:rPr lang="en-US" sz="1100" i="1">
                                              <a:latin typeface="Cambria Math"/>
                                            </a:rPr>
                                          </m:ctrlPr>
                                        </m:sSubPr>
                                        <m:e>
                                          <m:r>
                                            <a:rPr lang="en-US" sz="1100" i="1">
                                              <a:latin typeface="Cambria Math"/>
                                            </a:rPr>
                                            <m:t>𝑥</m:t>
                                          </m:r>
                                        </m:e>
                                        <m:sub>
                                          <m:r>
                                            <a:rPr lang="en-US" sz="1100" b="0" i="1" smtClean="0">
                                              <a:latin typeface="Cambria Math"/>
                                            </a:rPr>
                                            <m:t>𝑛</m:t>
                                          </m:r>
                                          <m:r>
                                            <a:rPr lang="en-US" sz="1100" b="0" i="1" smtClean="0">
                                              <a:latin typeface="Cambria Math"/>
                                            </a:rPr>
                                            <m:t>−1</m:t>
                                          </m:r>
                                        </m:sub>
                                      </m:sSub>
                                    </m:e>
                                  </m:mr>
                                </m:m>
                              </m:e>
                            </m:mr>
                            <m:mr>
                              <m:e>
                                <m:sSub>
                                  <m:sSubPr>
                                    <m:ctrlPr>
                                      <a:rPr lang="en-US" sz="1100" i="1" smtClean="0">
                                        <a:latin typeface="Cambria Math"/>
                                      </a:rPr>
                                    </m:ctrlPr>
                                  </m:sSubPr>
                                  <m:e>
                                    <m:r>
                                      <a:rPr lang="en-US" sz="1100" i="1">
                                        <a:latin typeface="Cambria Math"/>
                                      </a:rPr>
                                      <m:t>𝑥</m:t>
                                    </m:r>
                                  </m:e>
                                  <m:sub>
                                    <m:r>
                                      <a:rPr lang="en-US" sz="1100" b="0" i="1" smtClean="0">
                                        <a:latin typeface="Cambria Math"/>
                                      </a:rPr>
                                      <m:t>𝑛</m:t>
                                    </m:r>
                                  </m:sub>
                                </m:sSub>
                              </m:e>
                            </m:mr>
                          </m:m>
                        </m:e>
                      </m:d>
                    </m:oMath>
                  </m:oMathPara>
                </a14:m>
                <a:endParaRPr lang="en-US" sz="1100" dirty="0"/>
              </a:p>
            </p:txBody>
          </p:sp>
        </mc:Choice>
        <mc:Fallback xmlns="">
          <p:sp>
            <p:nvSpPr>
              <p:cNvPr id="8" name="Google Shape;821;p74">
                <a:extLst>
                  <a:ext uri="{FF2B5EF4-FFF2-40B4-BE49-F238E27FC236}">
                    <a16:creationId xmlns="" xmlns:a16="http://schemas.microsoft.com/office/drawing/2014/main" xmlns:a14="http://schemas.microsoft.com/office/drawing/2010/main" id="{19670182-EDF8-1573-7B0C-DD742C7BCA16}"/>
                  </a:ext>
                </a:extLst>
              </p:cNvPr>
              <p:cNvSpPr txBox="1">
                <a:spLocks noRot="1" noChangeAspect="1" noMove="1" noResize="1" noEditPoints="1" noAdjustHandles="1" noChangeArrowheads="1" noChangeShapeType="1" noTextEdit="1"/>
              </p:cNvSpPr>
              <p:nvPr/>
            </p:nvSpPr>
            <p:spPr>
              <a:xfrm>
                <a:off x="6973083" y="1162238"/>
                <a:ext cx="1798055" cy="1010845"/>
              </a:xfrm>
              <a:prstGeom prst="rect">
                <a:avLst/>
              </a:prstGeom>
              <a:blipFill rotWithShape="1">
                <a:blip r:embed="rId3"/>
                <a:stretch>
                  <a:fillRect b="-6061"/>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416510" y="1647199"/>
            <a:ext cx="1286614" cy="13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8" idx="1"/>
          </p:cNvCxnSpPr>
          <p:nvPr/>
        </p:nvCxnSpPr>
        <p:spPr>
          <a:xfrm>
            <a:off x="5456621" y="1661187"/>
            <a:ext cx="1516462" cy="64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5847257" y="3024406"/>
            <a:ext cx="2220670" cy="1142352"/>
            <a:chOff x="5019723" y="3364015"/>
            <a:chExt cx="2220670" cy="1142352"/>
          </a:xfrm>
        </p:grpSpPr>
        <p:grpSp>
          <p:nvGrpSpPr>
            <p:cNvPr id="24" name="Group 23"/>
            <p:cNvGrpSpPr/>
            <p:nvPr/>
          </p:nvGrpSpPr>
          <p:grpSpPr>
            <a:xfrm>
              <a:off x="6020749" y="3909109"/>
              <a:ext cx="735684" cy="274320"/>
              <a:chOff x="4105276" y="3613213"/>
              <a:chExt cx="825624" cy="364973"/>
            </a:xfrm>
          </p:grpSpPr>
          <p:sp>
            <p:nvSpPr>
              <p:cNvPr id="23" name="Oval 22"/>
              <p:cNvSpPr/>
              <p:nvPr/>
            </p:nvSpPr>
            <p:spPr>
              <a:xfrm>
                <a:off x="4406596" y="3613213"/>
                <a:ext cx="307857" cy="364973"/>
              </a:xfrm>
              <a:prstGeom prst="ellipse">
                <a:avLst/>
              </a:prstGeom>
              <a:solidFill>
                <a:schemeClr val="bg2">
                  <a:lumMod val="50000"/>
                  <a:alpha val="2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5" name="Google Shape;821;p74">
                <a:extLst>
                  <a:ext uri="{FF2B5EF4-FFF2-40B4-BE49-F238E27FC236}">
                    <a16:creationId xmlns:a16="http://schemas.microsoft.com/office/drawing/2014/main" xmlns="" id="{19670182-EDF8-1573-7B0C-DD742C7BCA16}"/>
                  </a:ext>
                </a:extLst>
              </p:cNvPr>
              <p:cNvSpPr txBox="1">
                <a:spLocks/>
              </p:cNvSpPr>
              <p:nvPr/>
            </p:nvSpPr>
            <p:spPr>
              <a:xfrm>
                <a:off x="4105276" y="365241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000" dirty="0"/>
                  <a:t>HTML</a:t>
                </a:r>
                <a:endParaRPr lang="en-US" dirty="0"/>
              </a:p>
            </p:txBody>
          </p:sp>
        </p:grpSp>
        <p:grpSp>
          <p:nvGrpSpPr>
            <p:cNvPr id="27" name="Group 26"/>
            <p:cNvGrpSpPr/>
            <p:nvPr/>
          </p:nvGrpSpPr>
          <p:grpSpPr>
            <a:xfrm>
              <a:off x="5581669" y="3649696"/>
              <a:ext cx="678802" cy="381236"/>
              <a:chOff x="3931424" y="3593868"/>
              <a:chExt cx="1532249" cy="476545"/>
            </a:xfrm>
          </p:grpSpPr>
          <p:sp>
            <p:nvSpPr>
              <p:cNvPr id="28" name="Oval 27"/>
              <p:cNvSpPr/>
              <p:nvPr/>
            </p:nvSpPr>
            <p:spPr>
              <a:xfrm>
                <a:off x="4406596" y="3613213"/>
                <a:ext cx="825624"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9" name="Google Shape;821;p74">
                <a:extLst>
                  <a:ext uri="{FF2B5EF4-FFF2-40B4-BE49-F238E27FC236}">
                    <a16:creationId xmlns:a16="http://schemas.microsoft.com/office/drawing/2014/main" xmlns="" id="{19670182-EDF8-1573-7B0C-DD742C7BCA16}"/>
                  </a:ext>
                </a:extLst>
              </p:cNvPr>
              <p:cNvSpPr txBox="1">
                <a:spLocks/>
              </p:cNvSpPr>
              <p:nvPr/>
            </p:nvSpPr>
            <p:spPr>
              <a:xfrm>
                <a:off x="3931424" y="3593868"/>
                <a:ext cx="153224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a:t>CSS</a:t>
                </a:r>
              </a:p>
            </p:txBody>
          </p:sp>
        </p:grpSp>
        <p:grpSp>
          <p:nvGrpSpPr>
            <p:cNvPr id="30" name="Group 29"/>
            <p:cNvGrpSpPr/>
            <p:nvPr/>
          </p:nvGrpSpPr>
          <p:grpSpPr>
            <a:xfrm>
              <a:off x="5450638" y="4140607"/>
              <a:ext cx="1266984" cy="365760"/>
              <a:chOff x="3926087" y="3613213"/>
              <a:chExt cx="1266984" cy="365760"/>
            </a:xfrm>
          </p:grpSpPr>
          <p:sp>
            <p:nvSpPr>
              <p:cNvPr id="31" name="Oval 30"/>
              <p:cNvSpPr/>
              <p:nvPr/>
            </p:nvSpPr>
            <p:spPr>
              <a:xfrm>
                <a:off x="4406596" y="3613213"/>
                <a:ext cx="365760" cy="36576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2" name="Google Shape;821;p74">
                <a:extLst>
                  <a:ext uri="{FF2B5EF4-FFF2-40B4-BE49-F238E27FC236}">
                    <a16:creationId xmlns:a16="http://schemas.microsoft.com/office/drawing/2014/main" xmlns="" id="{19670182-EDF8-1573-7B0C-DD742C7BCA16}"/>
                  </a:ext>
                </a:extLst>
              </p:cNvPr>
              <p:cNvSpPr txBox="1">
                <a:spLocks/>
              </p:cNvSpPr>
              <p:nvPr/>
            </p:nvSpPr>
            <p:spPr>
              <a:xfrm>
                <a:off x="3926087" y="3640734"/>
                <a:ext cx="126698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a:t>Javascript</a:t>
                </a:r>
                <a:endParaRPr lang="en-US" dirty="0"/>
              </a:p>
            </p:txBody>
          </p:sp>
        </p:grpSp>
        <p:grpSp>
          <p:nvGrpSpPr>
            <p:cNvPr id="33" name="Group 32"/>
            <p:cNvGrpSpPr/>
            <p:nvPr/>
          </p:nvGrpSpPr>
          <p:grpSpPr>
            <a:xfrm>
              <a:off x="5832975" y="3366348"/>
              <a:ext cx="854992" cy="380524"/>
              <a:chOff x="4073705" y="3613213"/>
              <a:chExt cx="1027273" cy="457200"/>
            </a:xfrm>
          </p:grpSpPr>
          <p:sp>
            <p:nvSpPr>
              <p:cNvPr id="34" name="Oval 33"/>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5" name="Google Shape;821;p74">
                <a:extLst>
                  <a:ext uri="{FF2B5EF4-FFF2-40B4-BE49-F238E27FC236}">
                    <a16:creationId xmlns:a16="http://schemas.microsoft.com/office/drawing/2014/main" xmlns="" id="{19670182-EDF8-1573-7B0C-DD742C7BCA16}"/>
                  </a:ext>
                </a:extLst>
              </p:cNvPr>
              <p:cNvSpPr txBox="1">
                <a:spLocks/>
              </p:cNvSpPr>
              <p:nvPr/>
            </p:nvSpPr>
            <p:spPr>
              <a:xfrm>
                <a:off x="4073705" y="3695640"/>
                <a:ext cx="1027273"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a:t>JQuery</a:t>
                </a:r>
                <a:endParaRPr lang="en-US" sz="1100" dirty="0"/>
              </a:p>
            </p:txBody>
          </p:sp>
        </p:grpSp>
        <p:grpSp>
          <p:nvGrpSpPr>
            <p:cNvPr id="36" name="Group 35"/>
            <p:cNvGrpSpPr/>
            <p:nvPr/>
          </p:nvGrpSpPr>
          <p:grpSpPr>
            <a:xfrm>
              <a:off x="5019723" y="3364015"/>
              <a:ext cx="1055795" cy="584660"/>
              <a:chOff x="4172500" y="3613213"/>
              <a:chExt cx="825624" cy="457200"/>
            </a:xfrm>
          </p:grpSpPr>
          <p:sp>
            <p:nvSpPr>
              <p:cNvPr id="37" name="Oval 36"/>
              <p:cNvSpPr/>
              <p:nvPr/>
            </p:nvSpPr>
            <p:spPr>
              <a:xfrm>
                <a:off x="4406596" y="3613213"/>
                <a:ext cx="457200" cy="457200"/>
              </a:xfrm>
              <a:prstGeom prst="ellipse">
                <a:avLst/>
              </a:prstGeom>
              <a:solidFill>
                <a:srgbClr val="F1A713">
                  <a:alpha val="2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8" name="Google Shape;821;p74">
                <a:extLst>
                  <a:ext uri="{FF2B5EF4-FFF2-40B4-BE49-F238E27FC236}">
                    <a16:creationId xmlns:a16="http://schemas.microsoft.com/office/drawing/2014/main" xmlns="" id="{19670182-EDF8-1573-7B0C-DD742C7BCA16}"/>
                  </a:ext>
                </a:extLst>
              </p:cNvPr>
              <p:cNvSpPr txBox="1">
                <a:spLocks/>
              </p:cNvSpPr>
              <p:nvPr/>
            </p:nvSpPr>
            <p:spPr>
              <a:xfrm>
                <a:off x="4172500" y="368414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a:t>UX</a:t>
                </a:r>
              </a:p>
            </p:txBody>
          </p:sp>
        </p:grpSp>
        <p:grpSp>
          <p:nvGrpSpPr>
            <p:cNvPr id="39" name="Group 38"/>
            <p:cNvGrpSpPr/>
            <p:nvPr/>
          </p:nvGrpSpPr>
          <p:grpSpPr>
            <a:xfrm>
              <a:off x="6527624" y="4058948"/>
              <a:ext cx="686201" cy="379993"/>
              <a:chOff x="4177994" y="3613213"/>
              <a:chExt cx="825624" cy="457200"/>
            </a:xfrm>
          </p:grpSpPr>
          <p:sp>
            <p:nvSpPr>
              <p:cNvPr id="40" name="Oval 39"/>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1" name="Google Shape;821;p74">
                <a:extLst>
                  <a:ext uri="{FF2B5EF4-FFF2-40B4-BE49-F238E27FC236}">
                    <a16:creationId xmlns:a16="http://schemas.microsoft.com/office/drawing/2014/main" xmlns=""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a:t>API</a:t>
                </a:r>
              </a:p>
            </p:txBody>
          </p:sp>
        </p:grpSp>
        <p:grpSp>
          <p:nvGrpSpPr>
            <p:cNvPr id="42" name="Group 41"/>
            <p:cNvGrpSpPr/>
            <p:nvPr/>
          </p:nvGrpSpPr>
          <p:grpSpPr>
            <a:xfrm>
              <a:off x="6414769" y="3649696"/>
              <a:ext cx="825624" cy="457200"/>
              <a:chOff x="4177994" y="3613213"/>
              <a:chExt cx="825624" cy="457200"/>
            </a:xfrm>
          </p:grpSpPr>
          <p:sp>
            <p:nvSpPr>
              <p:cNvPr id="43" name="Oval 42"/>
              <p:cNvSpPr/>
              <p:nvPr/>
            </p:nvSpPr>
            <p:spPr>
              <a:xfrm>
                <a:off x="4406596" y="3613213"/>
                <a:ext cx="457200" cy="457200"/>
              </a:xfrm>
              <a:prstGeom prst="ellipse">
                <a:avLst/>
              </a:prstGeom>
              <a:solidFill>
                <a:srgbClr val="E88338">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4" name="Google Shape;821;p74">
                <a:extLst>
                  <a:ext uri="{FF2B5EF4-FFF2-40B4-BE49-F238E27FC236}">
                    <a16:creationId xmlns:a16="http://schemas.microsoft.com/office/drawing/2014/main" xmlns=""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a:t>MVC</a:t>
                </a:r>
              </a:p>
            </p:txBody>
          </p:sp>
        </p:grpSp>
      </p:grpSp>
      <mc:AlternateContent xmlns:mc="http://schemas.openxmlformats.org/markup-compatibility/2006" xmlns:a14="http://schemas.microsoft.com/office/drawing/2010/main">
        <mc:Choice Requires="a14">
          <p:sp>
            <p:nvSpPr>
              <p:cNvPr id="71" name="Google Shape;821;p74">
                <a:extLst>
                  <a:ext uri="{FF2B5EF4-FFF2-40B4-BE49-F238E27FC236}">
                    <a16:creationId xmlns:a16="http://schemas.microsoft.com/office/drawing/2014/main" xmlns="" id="{19670182-EDF8-1573-7B0C-DD742C7BCA16}"/>
                  </a:ext>
                </a:extLst>
              </p:cNvPr>
              <p:cNvSpPr txBox="1">
                <a:spLocks/>
              </p:cNvSpPr>
              <p:nvPr/>
            </p:nvSpPr>
            <p:spPr>
              <a:xfrm>
                <a:off x="880859" y="3090159"/>
                <a:ext cx="1851586" cy="1010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r>
                        <m:rPr>
                          <m:nor/>
                        </m:rPr>
                        <a:rPr lang="en-US" sz="1100" dirty="0" smtClean="0">
                          <a:latin typeface="Cambria Math"/>
                        </a:rPr>
                        <m:t>W</m:t>
                      </m:r>
                      <m:r>
                        <m:rPr>
                          <m:nor/>
                        </m:rPr>
                        <a:rPr lang="en-US" sz="1100" b="0" i="0" dirty="0" smtClean="0">
                          <a:latin typeface="Cambria Math"/>
                        </a:rPr>
                        <m:t>V</m:t>
                      </m:r>
                      <m:r>
                        <m:rPr>
                          <m:nor/>
                        </m:rPr>
                        <a:rPr lang="en-US" sz="1100" b="0" i="0" dirty="0" smtClean="0">
                          <a:latin typeface="Cambria Math"/>
                        </a:rPr>
                        <m:t>(</m:t>
                      </m:r>
                      <m:r>
                        <m:rPr>
                          <m:nor/>
                        </m:rPr>
                        <a:rPr lang="en-US" sz="1100" b="0" i="0" dirty="0" smtClean="0">
                          <a:latin typeface="Cambria Math"/>
                        </a:rPr>
                        <m:t>HTML</m:t>
                      </m:r>
                      <m:r>
                        <m:rPr>
                          <m:nor/>
                        </m:rPr>
                        <a:rPr lang="en-US" sz="1100" b="0" i="0" dirty="0" smtClean="0">
                          <a:latin typeface="Cambria Math"/>
                        </a:rPr>
                        <m:t>),</m:t>
                      </m:r>
                      <m:r>
                        <a:rPr lang="en-US" sz="1100" b="0" i="0" smtClean="0">
                          <a:latin typeface="Cambria Math"/>
                        </a:rPr>
                        <m:t>  </m:t>
                      </m:r>
                      <m:r>
                        <m:rPr>
                          <m:sty m:val="p"/>
                        </m:rPr>
                        <a:rPr lang="en-US" sz="1100" b="0" i="0" smtClean="0">
                          <a:latin typeface="Cambria Math"/>
                        </a:rPr>
                        <m:t>WV</m:t>
                      </m:r>
                      <m:d>
                        <m:dPr>
                          <m:ctrlPr>
                            <a:rPr lang="en-US" sz="1100" b="0" i="1" smtClean="0">
                              <a:latin typeface="Cambria Math"/>
                            </a:rPr>
                          </m:ctrlPr>
                        </m:dPr>
                        <m:e>
                          <m:r>
                            <m:rPr>
                              <m:sty m:val="p"/>
                            </m:rPr>
                            <a:rPr lang="en-US" sz="1100" b="0" i="0" smtClean="0">
                              <a:latin typeface="Cambria Math"/>
                            </a:rPr>
                            <m:t>CSS</m:t>
                          </m:r>
                        </m:e>
                      </m:d>
                      <m:r>
                        <a:rPr lang="en-US" sz="1100" b="0" i="0" smtClean="0">
                          <a:latin typeface="Cambria Math"/>
                        </a:rPr>
                        <m:t>,…</m:t>
                      </m:r>
                    </m:oMath>
                  </m:oMathPara>
                </a14:m>
                <a:endParaRPr lang="en-US" sz="1100" b="0" dirty="0"/>
              </a:p>
            </p:txBody>
          </p:sp>
        </mc:Choice>
        <mc:Fallback xmlns="">
          <p:sp>
            <p:nvSpPr>
              <p:cNvPr id="71" name="Google Shape;821;p74">
                <a:extLst>
                  <a:ext uri="{FF2B5EF4-FFF2-40B4-BE49-F238E27FC236}">
                    <a16:creationId xmlns="" xmlns:a16="http://schemas.microsoft.com/office/drawing/2014/main" xmlns:a14="http://schemas.microsoft.com/office/drawing/2010/main" id="{19670182-EDF8-1573-7B0C-DD742C7BCA16}"/>
                  </a:ext>
                </a:extLst>
              </p:cNvPr>
              <p:cNvSpPr txBox="1">
                <a:spLocks noRot="1" noChangeAspect="1" noMove="1" noResize="1" noEditPoints="1" noAdjustHandles="1" noChangeArrowheads="1" noChangeShapeType="1" noTextEdit="1"/>
              </p:cNvSpPr>
              <p:nvPr/>
            </p:nvSpPr>
            <p:spPr>
              <a:xfrm>
                <a:off x="880859" y="3090159"/>
                <a:ext cx="1851586" cy="1010845"/>
              </a:xfrm>
              <a:prstGeom prst="rect">
                <a:avLst/>
              </a:prstGeom>
              <a:blipFill rotWithShape="1">
                <a:blip r:embed="rId4"/>
                <a:stretch>
                  <a:fillRect/>
                </a:stretch>
              </a:blipFill>
              <a:ln>
                <a:noFill/>
              </a:ln>
            </p:spPr>
            <p:txBody>
              <a:bodyPr/>
              <a:lstStyle/>
              <a:p>
                <a:r>
                  <a:rPr lang="en-US">
                    <a:noFill/>
                  </a:rPr>
                  <a:t> </a:t>
                </a:r>
              </a:p>
            </p:txBody>
          </p:sp>
        </mc:Fallback>
      </mc:AlternateContent>
      <p:sp>
        <p:nvSpPr>
          <p:cNvPr id="72" name="Rounded Rectangle 71"/>
          <p:cNvSpPr/>
          <p:nvPr/>
        </p:nvSpPr>
        <p:spPr>
          <a:xfrm>
            <a:off x="3361006" y="3123629"/>
            <a:ext cx="1753497" cy="95074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dk1"/>
                </a:solidFill>
                <a:latin typeface="Golos Text"/>
                <a:ea typeface="Golos Text"/>
                <a:cs typeface="Golos Text"/>
                <a:sym typeface="Golos Text"/>
              </a:rPr>
              <a:t>Cosine Similarity</a:t>
            </a:r>
          </a:p>
        </p:txBody>
      </p:sp>
      <p:cxnSp>
        <p:nvCxnSpPr>
          <p:cNvPr id="73" name="Straight Arrow Connector 72"/>
          <p:cNvCxnSpPr>
            <a:stCxn id="71" idx="3"/>
            <a:endCxn id="72" idx="1"/>
          </p:cNvCxnSpPr>
          <p:nvPr/>
        </p:nvCxnSpPr>
        <p:spPr>
          <a:xfrm>
            <a:off x="2732445" y="3595582"/>
            <a:ext cx="628561" cy="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2" idx="3"/>
          </p:cNvCxnSpPr>
          <p:nvPr/>
        </p:nvCxnSpPr>
        <p:spPr>
          <a:xfrm>
            <a:off x="5114503" y="3599000"/>
            <a:ext cx="797453" cy="68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1087654"/>
          </a:xfrm>
          <a:prstGeom prst="rect">
            <a:avLst/>
          </a:prstGeom>
        </p:spPr>
        <p:txBody>
          <a:bodyPr spcFirstLastPara="1" wrap="square" lIns="91425" tIns="91425" rIns="91425" bIns="91425" anchor="t" anchorCtr="0">
            <a:normAutofit fontScale="92500" lnSpcReduction="10000"/>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a:p>
            <a:pPr indent="-333375">
              <a:buClr>
                <a:srgbClr val="3D4144"/>
              </a:buClr>
              <a:buSzPts val="1650"/>
              <a:buFont typeface="Roboto"/>
              <a:buChar char="-"/>
            </a:pPr>
            <a:r>
              <a:rPr lang="en-US" dirty="0"/>
              <a:t>Number of JDs: 26681</a:t>
            </a:r>
          </a:p>
          <a:p>
            <a:pPr lvl="0" indent="-333375">
              <a:buClr>
                <a:srgbClr val="3D4144"/>
              </a:buClr>
              <a:buSzPts val="1650"/>
              <a:buFont typeface="Roboto"/>
              <a:buChar char="-"/>
            </a:pPr>
            <a:endParaRPr lang="en-US" dirty="0"/>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47808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gridCol w="1293950">
                  <a:extLst>
                    <a:ext uri="{9D8B030D-6E8A-4147-A177-3AD203B41FA5}">
                      <a16:colId xmlns:a16="http://schemas.microsoft.com/office/drawing/2014/main" xmlns=""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Lower all skill in data</a:t>
            </a:r>
          </a:p>
          <a:p>
            <a:pPr lvl="0" indent="-333375">
              <a:buClr>
                <a:srgbClr val="3D4144"/>
              </a:buClr>
              <a:buSzPts val="1650"/>
              <a:buFont typeface="Roboto"/>
              <a:buChar char="-"/>
            </a:pPr>
            <a:r>
              <a:rPr lang="en-US" dirty="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a:t>With skill have same problem like CV and SQL Queries will handle manually.</a:t>
            </a:r>
          </a:p>
          <a:p>
            <a:pPr lvl="0" indent="-333375">
              <a:buClr>
                <a:srgbClr val="3D4144"/>
              </a:buClr>
              <a:buSzPts val="1650"/>
              <a:buFont typeface="Roboto"/>
              <a:buChar char="-"/>
            </a:pPr>
            <a:r>
              <a:rPr lang="en-US" dirty="0"/>
              <a:t>With skill have punctuation: replace them by space except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a:t>
            </a:r>
          </a:p>
        </p:txBody>
      </p:sp>
      <p:sp>
        <p:nvSpPr>
          <p:cNvPr id="9" name="Google Shape;821;p74">
            <a:extLst>
              <a:ext uri="{FF2B5EF4-FFF2-40B4-BE49-F238E27FC236}">
                <a16:creationId xmlns:a16="http://schemas.microsoft.com/office/drawing/2014/main" xmlns=""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Except:</a:t>
            </a:r>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xmlns=""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Why don’t use Lemmatization:</a:t>
            </a:r>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Sass</a:t>
            </a: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xmlns=""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Sass and </a:t>
            </a:r>
            <a:r>
              <a:rPr lang="en-US" dirty="0" err="1"/>
              <a:t>Sas</a:t>
            </a:r>
            <a:r>
              <a:rPr lang="en-US" dirty="0"/>
              <a:t> are two skills</a:t>
            </a:r>
          </a:p>
        </p:txBody>
      </p:sp>
    </p:spTree>
    <p:extLst>
      <p:ext uri="{BB962C8B-B14F-4D97-AF65-F5344CB8AC3E}">
        <p14:creationId xmlns:p14="http://schemas.microsoft.com/office/powerpoint/2010/main" val="2517636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Cut JD, each JD have length &gt; 15 will cut be 15.</a:t>
            </a:r>
          </a:p>
          <a:p>
            <a:pPr lvl="0" indent="-333375">
              <a:buClr>
                <a:srgbClr val="3D4144"/>
              </a:buClr>
              <a:buSzPts val="1650"/>
              <a:buFont typeface="Roboto"/>
              <a:buChar char="-"/>
            </a:pPr>
            <a:r>
              <a:rPr lang="en-US" dirty="0"/>
              <a:t>Remove all skills have frequency &lt;= 1.</a:t>
            </a:r>
          </a:p>
          <a:p>
            <a:pPr indent="-333375">
              <a:buClr>
                <a:srgbClr val="3D4144"/>
              </a:buClr>
              <a:buSzPts val="1650"/>
              <a:buFont typeface="Roboto"/>
              <a:buChar char="-"/>
            </a:pPr>
            <a:r>
              <a:rPr lang="en-US" dirty="0"/>
              <a:t>Shuffle data 5 times: number of JDs from 26681 to 26681 * 5 = 133405</a:t>
            </a:r>
          </a:p>
        </p:txBody>
      </p:sp>
      <p:pic>
        <p:nvPicPr>
          <p:cNvPr id="1031" name="Picture 7"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4"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11"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Valid and test</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21942" y="1096253"/>
            <a:ext cx="4083728" cy="3759832"/>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a:t>
            </a:r>
          </a:p>
          <a:p>
            <a:pPr lvl="1" indent="-333375">
              <a:buClr>
                <a:srgbClr val="3D4144"/>
              </a:buClr>
              <a:buSzPts val="1650"/>
              <a:buFont typeface="Roboto"/>
              <a:buChar char="-"/>
            </a:pPr>
            <a:r>
              <a:rPr lang="en-US" dirty="0"/>
              <a:t>Create top 20 skills relevant with each skill in datasets.</a:t>
            </a:r>
          </a:p>
          <a:p>
            <a:pPr lvl="1" indent="-333375">
              <a:buClr>
                <a:srgbClr val="3D4144"/>
              </a:buClr>
              <a:buSzPts val="1650"/>
              <a:buFont typeface="Roboto"/>
              <a:buChar char="-"/>
            </a:pPr>
            <a:r>
              <a:rPr lang="en-US" dirty="0"/>
              <a:t>Get top 20 skills  from model relevant for each and compare.</a:t>
            </a:r>
          </a:p>
          <a:p>
            <a:pPr lvl="0" indent="-333375">
              <a:buClr>
                <a:srgbClr val="3D4144"/>
              </a:buClr>
              <a:buSzPts val="1650"/>
              <a:buFont typeface="Roboto"/>
              <a:buChar char="-"/>
            </a:pPr>
            <a:r>
              <a:rPr lang="en-US" dirty="0"/>
              <a:t>Test</a:t>
            </a:r>
          </a:p>
          <a:p>
            <a:pPr lvl="1" indent="-333375">
              <a:buClr>
                <a:srgbClr val="3D4144"/>
              </a:buClr>
              <a:buSzPts val="1650"/>
              <a:buFont typeface="Roboto"/>
              <a:buChar char="-"/>
            </a:pPr>
            <a:r>
              <a:rPr lang="en-US" dirty="0"/>
              <a:t>Create top 20 skills relevant and all skills with each skill in datasets</a:t>
            </a:r>
          </a:p>
          <a:p>
            <a:pPr lvl="1" indent="-333375">
              <a:buClr>
                <a:srgbClr val="3D4144"/>
              </a:buClr>
              <a:buSzPts val="1650"/>
              <a:buFont typeface="Roboto"/>
              <a:buChar char="-"/>
            </a:pPr>
            <a:r>
              <a:rPr lang="en-US" dirty="0"/>
              <a:t>Get top 10 skills  from model relevant for each and compare.</a:t>
            </a:r>
          </a:p>
          <a:p>
            <a:pPr lvl="1" indent="-333375">
              <a:buClr>
                <a:srgbClr val="3D4144"/>
              </a:buClr>
              <a:buSzPts val="1650"/>
              <a:buFont typeface="Roboto"/>
              <a:buChar char="-"/>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extLst>
                    <a:ext uri="{9D8B030D-6E8A-4147-A177-3AD203B41FA5}">
                      <a16:colId xmlns:a16="http://schemas.microsoft.com/office/drawing/2014/main" xmlns="" val="20000"/>
                    </a:ext>
                  </a:extLst>
                </a:gridCol>
                <a:gridCol w="2752078">
                  <a:extLst>
                    <a:ext uri="{9D8B030D-6E8A-4147-A177-3AD203B41FA5}">
                      <a16:colId xmlns:a16="http://schemas.microsoft.com/office/drawing/2014/main" xmlns="" val="20001"/>
                    </a:ext>
                  </a:extLst>
                </a:gridCol>
              </a:tblGrid>
              <a:tr h="417429">
                <a:tc rowSpan="10">
                  <a:txBody>
                    <a:bodyPr/>
                    <a:lstStyle/>
                    <a:p>
                      <a:pPr algn="ctr"/>
                      <a:r>
                        <a:rPr lang="en-US" sz="1400" b="0" i="0" u="none" strike="noStrike" cap="none" dirty="0">
                          <a:solidFill>
                            <a:schemeClr val="dk1"/>
                          </a:solidFill>
                          <a:latin typeface="Golos Text"/>
                          <a:ea typeface="Golos Text"/>
                          <a:cs typeface="Golos Text"/>
                          <a:sym typeface="Golos Text"/>
                        </a:rPr>
                        <a:t>HTML</a:t>
                      </a:r>
                    </a:p>
                  </a:txBody>
                  <a:tcPr anchor="ctr"/>
                </a:tc>
                <a:tc>
                  <a:txBody>
                    <a:bodyPr/>
                    <a:lstStyle/>
                    <a:p>
                      <a:pPr algn="ctr"/>
                      <a:r>
                        <a:rPr lang="en-US" sz="1400" b="0" i="0" u="none" strike="noStrike" cap="none" dirty="0">
                          <a:solidFill>
                            <a:schemeClr val="dk1"/>
                          </a:solidFill>
                          <a:latin typeface="Golos Text"/>
                          <a:ea typeface="Golos Text"/>
                          <a:cs typeface="Golos Text"/>
                          <a:sym typeface="Golos Text"/>
                        </a:rPr>
                        <a:t>CSS</a:t>
                      </a:r>
                    </a:p>
                  </a:txBody>
                  <a:tcPr anchor="ctr"/>
                </a:tc>
                <a:extLst>
                  <a:ext uri="{0D108BD9-81ED-4DB2-BD59-A6C34878D82A}">
                    <a16:rowId xmlns:a16="http://schemas.microsoft.com/office/drawing/2014/main" xmlns="" val="10000"/>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xmlns="" val="10001"/>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xmlns="" val="10002"/>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Angular</a:t>
                      </a:r>
                    </a:p>
                  </a:txBody>
                  <a:tcPr anchor="ctr"/>
                </a:tc>
                <a:extLst>
                  <a:ext uri="{0D108BD9-81ED-4DB2-BD59-A6C34878D82A}">
                    <a16:rowId xmlns:a16="http://schemas.microsoft.com/office/drawing/2014/main" xmlns="" val="10003"/>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Typescript</a:t>
                      </a:r>
                    </a:p>
                  </a:txBody>
                  <a:tcPr anchor="ctr"/>
                </a:tc>
                <a:extLst>
                  <a:ext uri="{0D108BD9-81ED-4DB2-BD59-A6C34878D82A}">
                    <a16:rowId xmlns:a16="http://schemas.microsoft.com/office/drawing/2014/main" xmlns="" val="10004"/>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C#</a:t>
                      </a:r>
                    </a:p>
                  </a:txBody>
                  <a:tcPr anchor="ctr"/>
                </a:tc>
                <a:extLst>
                  <a:ext uri="{0D108BD9-81ED-4DB2-BD59-A6C34878D82A}">
                    <a16:rowId xmlns:a16="http://schemas.microsoft.com/office/drawing/2014/main" xmlns="" val="10005"/>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.NET</a:t>
                      </a:r>
                    </a:p>
                  </a:txBody>
                  <a:tcPr anchor="ctr"/>
                </a:tc>
                <a:extLst>
                  <a:ext uri="{0D108BD9-81ED-4DB2-BD59-A6C34878D82A}">
                    <a16:rowId xmlns:a16="http://schemas.microsoft.com/office/drawing/2014/main" xmlns="" val="10006"/>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UI</a:t>
                      </a:r>
                    </a:p>
                  </a:txBody>
                  <a:tcPr anchor="ctr"/>
                </a:tc>
                <a:extLst>
                  <a:ext uri="{0D108BD9-81ED-4DB2-BD59-A6C34878D82A}">
                    <a16:rowId xmlns:a16="http://schemas.microsoft.com/office/drawing/2014/main" xmlns="" val="10007"/>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UX</a:t>
                      </a:r>
                    </a:p>
                  </a:txBody>
                  <a:tcPr anchor="ctr"/>
                </a:tc>
                <a:extLst>
                  <a:ext uri="{0D108BD9-81ED-4DB2-BD59-A6C34878D82A}">
                    <a16:rowId xmlns:a16="http://schemas.microsoft.com/office/drawing/2014/main" xmlns="" val="10008"/>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t>
                      </a:r>
                    </a:p>
                  </a:txBody>
                  <a:tcPr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4237700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668679637"/>
              </p:ext>
            </p:extLst>
          </p:nvPr>
        </p:nvGraphicFramePr>
        <p:xfrm>
          <a:off x="1452977" y="1134553"/>
          <a:ext cx="6528048" cy="3464076"/>
        </p:xfrm>
        <a:graphic>
          <a:graphicData uri="http://schemas.openxmlformats.org/drawingml/2006/table">
            <a:tbl>
              <a:tblPr firstRow="1" bandRow="1">
                <a:tableStyleId>{7D9A748A-5EDF-47A2-A65E-5F4390420DF3}</a:tableStyleId>
              </a:tblPr>
              <a:tblGrid>
                <a:gridCol w="2176016">
                  <a:extLst>
                    <a:ext uri="{9D8B030D-6E8A-4147-A177-3AD203B41FA5}">
                      <a16:colId xmlns:a16="http://schemas.microsoft.com/office/drawing/2014/main" xmlns="" val="20000"/>
                    </a:ext>
                  </a:extLst>
                </a:gridCol>
                <a:gridCol w="2176016">
                  <a:extLst>
                    <a:ext uri="{9D8B030D-6E8A-4147-A177-3AD203B41FA5}">
                      <a16:colId xmlns:a16="http://schemas.microsoft.com/office/drawing/2014/main" xmlns="" val="20001"/>
                    </a:ext>
                  </a:extLst>
                </a:gridCol>
                <a:gridCol w="2176016">
                  <a:extLst>
                    <a:ext uri="{9D8B030D-6E8A-4147-A177-3AD203B41FA5}">
                      <a16:colId xmlns:a16="http://schemas.microsoft.com/office/drawing/2014/main" xmlns="" val="20002"/>
                    </a:ext>
                  </a:extLst>
                </a:gridCol>
              </a:tblGrid>
              <a:tr h="314916">
                <a:tc>
                  <a:txBody>
                    <a:bodyPr/>
                    <a:lstStyle/>
                    <a:p>
                      <a:pPr algn="ct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Word2Vec</a:t>
                      </a:r>
                    </a:p>
                  </a:txBody>
                  <a:tcPr anchor="ctr"/>
                </a:tc>
                <a:tc>
                  <a:txBody>
                    <a:bodyPr/>
                    <a:lstStyle/>
                    <a:p>
                      <a:pPr algn="ctr"/>
                      <a:r>
                        <a:rPr lang="en-US" sz="1400" b="0" i="0" u="none" strike="noStrike" cap="none" dirty="0" err="1">
                          <a:solidFill>
                            <a:srgbClr val="000000"/>
                          </a:solidFill>
                          <a:latin typeface="Arial"/>
                          <a:ea typeface="Arial"/>
                          <a:cs typeface="Arial"/>
                          <a:sym typeface="Arial"/>
                        </a:rPr>
                        <a:t>fastText</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xmlns="" val="10000"/>
                  </a:ext>
                </a:extLst>
              </a:tr>
              <a:tr h="314916">
                <a:tc>
                  <a:txBody>
                    <a:bodyPr/>
                    <a:lstStyle/>
                    <a:p>
                      <a:pPr algn="ctr"/>
                      <a:r>
                        <a:rPr lang="en-US" sz="1400" b="0" i="0" u="none" strike="noStrike" cap="none" dirty="0" err="1">
                          <a:solidFill>
                            <a:srgbClr val="000000"/>
                          </a:solidFill>
                          <a:latin typeface="Arial"/>
                          <a:ea typeface="Arial"/>
                          <a:cs typeface="Arial"/>
                          <a:sym typeface="Arial"/>
                        </a:rPr>
                        <a:t>vector_size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extLst>
                  <a:ext uri="{0D108BD9-81ED-4DB2-BD59-A6C34878D82A}">
                    <a16:rowId xmlns:a16="http://schemas.microsoft.com/office/drawing/2014/main" xmlns="" val="10001"/>
                  </a:ext>
                </a:extLst>
              </a:tr>
              <a:tr h="314916">
                <a:tc>
                  <a:txBody>
                    <a:bodyPr/>
                    <a:lstStyle/>
                    <a:p>
                      <a:pPr algn="ctr"/>
                      <a:r>
                        <a:rPr lang="en-US" sz="1400" b="0" i="0" u="none" strike="noStrike" cap="none" dirty="0">
                          <a:solidFill>
                            <a:srgbClr val="000000"/>
                          </a:solidFill>
                          <a:latin typeface="Arial"/>
                          <a:ea typeface="Arial"/>
                          <a:cs typeface="Arial"/>
                          <a:sym typeface="Arial"/>
                        </a:rPr>
                        <a:t>window</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xmlns="" val="10002"/>
                  </a:ext>
                </a:extLst>
              </a:tr>
              <a:tr h="314916">
                <a:tc>
                  <a:txBody>
                    <a:bodyPr/>
                    <a:lstStyle/>
                    <a:p>
                      <a:pPr algn="ctr"/>
                      <a:r>
                        <a:rPr lang="en-US" sz="1400" b="0" i="0" u="none" strike="noStrike" cap="none" dirty="0" err="1">
                          <a:solidFill>
                            <a:srgbClr val="000000"/>
                          </a:solidFill>
                          <a:latin typeface="Arial"/>
                          <a:ea typeface="Arial"/>
                          <a:cs typeface="Arial"/>
                          <a:sym typeface="Arial"/>
                        </a:rPr>
                        <a:t>min_count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extLst>
                  <a:ext uri="{0D108BD9-81ED-4DB2-BD59-A6C34878D82A}">
                    <a16:rowId xmlns:a16="http://schemas.microsoft.com/office/drawing/2014/main" xmlns="" val="10003"/>
                  </a:ext>
                </a:extLst>
              </a:tr>
              <a:tr h="314916">
                <a:tc>
                  <a:txBody>
                    <a:bodyPr/>
                    <a:lstStyle/>
                    <a:p>
                      <a:pPr algn="ctr"/>
                      <a:r>
                        <a:rPr lang="en-US" sz="1400" b="0" i="0" u="none" strike="noStrike" cap="none" dirty="0">
                          <a:solidFill>
                            <a:srgbClr val="000000"/>
                          </a:solidFill>
                          <a:latin typeface="Arial"/>
                          <a:ea typeface="Arial"/>
                          <a:cs typeface="Arial"/>
                          <a:sym typeface="Arial"/>
                        </a:rPr>
                        <a:t>type model</a:t>
                      </a: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xmlns="" val="10004"/>
                  </a:ext>
                </a:extLst>
              </a:tr>
              <a:tr h="314916">
                <a:tc>
                  <a:txBody>
                    <a:bodyPr/>
                    <a:lstStyle/>
                    <a:p>
                      <a:pPr algn="ctr"/>
                      <a:r>
                        <a:rPr lang="en-US" sz="1400" b="0" i="0" u="none" strike="noStrike" cap="none" dirty="0">
                          <a:solidFill>
                            <a:srgbClr val="000000"/>
                          </a:solidFill>
                          <a:latin typeface="Arial"/>
                          <a:ea typeface="Arial"/>
                          <a:cs typeface="Arial"/>
                          <a:sym typeface="Arial"/>
                        </a:rPr>
                        <a:t>negative</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xmlns="" val="10005"/>
                  </a:ext>
                </a:extLst>
              </a:tr>
              <a:tr h="314916">
                <a:tc>
                  <a:txBody>
                    <a:bodyPr/>
                    <a:lstStyle/>
                    <a:p>
                      <a:pPr algn="ctr"/>
                      <a:r>
                        <a:rPr lang="en-US" sz="1400" b="0" i="0" u="none" strike="noStrike" cap="none" dirty="0" err="1">
                          <a:solidFill>
                            <a:srgbClr val="000000"/>
                          </a:solidFill>
                          <a:latin typeface="Arial"/>
                          <a:ea typeface="Arial"/>
                          <a:cs typeface="Arial"/>
                          <a:sym typeface="Arial"/>
                        </a:rPr>
                        <a:t>ns_exponent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xmlns="" val="10006"/>
                  </a:ext>
                </a:extLst>
              </a:tr>
              <a:tr h="314916">
                <a:tc>
                  <a:txBody>
                    <a:bodyPr/>
                    <a:lstStyle/>
                    <a:p>
                      <a:pPr algn="ctr"/>
                      <a:r>
                        <a:rPr lang="en-US" sz="1400" b="0" i="0" u="none" strike="noStrike" cap="none" dirty="0" err="1">
                          <a:solidFill>
                            <a:srgbClr val="000000"/>
                          </a:solidFill>
                          <a:latin typeface="Arial"/>
                          <a:ea typeface="Arial"/>
                          <a:cs typeface="Arial"/>
                          <a:sym typeface="Arial"/>
                        </a:rPr>
                        <a:t>hs</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extLst>
                  <a:ext uri="{0D108BD9-81ED-4DB2-BD59-A6C34878D82A}">
                    <a16:rowId xmlns:a16="http://schemas.microsoft.com/office/drawing/2014/main" xmlns="" val="10007"/>
                  </a:ext>
                </a:extLst>
              </a:tr>
              <a:tr h="314916">
                <a:tc>
                  <a:txBody>
                    <a:bodyPr/>
                    <a:lstStyle/>
                    <a:p>
                      <a:pPr algn="ctr"/>
                      <a:r>
                        <a:rPr lang="en-US" sz="1400" b="0" i="0" u="none" strike="noStrike" cap="none" dirty="0">
                          <a:solidFill>
                            <a:srgbClr val="000000"/>
                          </a:solidFill>
                          <a:latin typeface="Arial"/>
                          <a:ea typeface="Arial"/>
                          <a:cs typeface="Arial"/>
                          <a:sym typeface="Arial"/>
                        </a:rPr>
                        <a:t>learning rate</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extLst>
                  <a:ext uri="{0D108BD9-81ED-4DB2-BD59-A6C34878D82A}">
                    <a16:rowId xmlns:a16="http://schemas.microsoft.com/office/drawing/2014/main" xmlns="" val="10008"/>
                  </a:ext>
                </a:extLst>
              </a:tr>
              <a:tr h="314916">
                <a:tc>
                  <a:txBody>
                    <a:bodyPr/>
                    <a:lstStyle/>
                    <a:p>
                      <a:pPr algn="ctr"/>
                      <a:r>
                        <a:rPr lang="en-US" sz="1400" b="0" i="0" u="none" strike="noStrike" cap="none" dirty="0" err="1">
                          <a:solidFill>
                            <a:srgbClr val="000000"/>
                          </a:solidFill>
                          <a:latin typeface="Arial"/>
                          <a:ea typeface="Arial"/>
                          <a:cs typeface="Arial"/>
                          <a:sym typeface="Arial"/>
                        </a:rPr>
                        <a:t>min_n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xmlns="" val="10009"/>
                  </a:ext>
                </a:extLst>
              </a:tr>
              <a:tr h="314916">
                <a:tc>
                  <a:txBody>
                    <a:bodyPr/>
                    <a:lstStyle/>
                    <a:p>
                      <a:pPr algn="ctr"/>
                      <a:r>
                        <a:rPr lang="en-US" sz="1400" b="0" i="0" u="none" strike="noStrike" cap="none" dirty="0" err="1">
                          <a:solidFill>
                            <a:srgbClr val="000000"/>
                          </a:solidFill>
                          <a:latin typeface="Arial"/>
                          <a:ea typeface="Arial"/>
                          <a:cs typeface="Arial"/>
                          <a:sym typeface="Arial"/>
                        </a:rPr>
                        <a:t>max_n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8</a:t>
                      </a:r>
                    </a:p>
                  </a:txBody>
                  <a:tcPr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4978298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574476178"/>
              </p:ext>
            </p:extLst>
          </p:nvPr>
        </p:nvGraphicFramePr>
        <p:xfrm>
          <a:off x="893685" y="2119973"/>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xmlns="" val="20000"/>
                    </a:ext>
                  </a:extLst>
                </a:gridCol>
                <a:gridCol w="3741396">
                  <a:extLst>
                    <a:ext uri="{9D8B030D-6E8A-4147-A177-3AD203B41FA5}">
                      <a16:colId xmlns:a16="http://schemas.microsoft.com/office/drawing/2014/main" xmlns="" val="20001"/>
                    </a:ext>
                  </a:extLst>
                </a:gridCol>
                <a:gridCol w="2439387">
                  <a:extLst>
                    <a:ext uri="{9D8B030D-6E8A-4147-A177-3AD203B41FA5}">
                      <a16:colId xmlns:a16="http://schemas.microsoft.com/office/drawing/2014/main" xmlns=""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xmlns="" val="10000"/>
                  </a:ext>
                </a:extLst>
              </a:tr>
              <a:tr h="929574">
                <a:tc>
                  <a:txBody>
                    <a:bodyPr/>
                    <a:lstStyle/>
                    <a:p>
                      <a:pPr algn="ctr"/>
                      <a:r>
                        <a:rPr lang="en-US" dirty="0"/>
                        <a:t>Accuracy</a:t>
                      </a:r>
                    </a:p>
                  </a:txBody>
                  <a:tcPr anchor="ctr"/>
                </a:tc>
                <a:tc>
                  <a:txBody>
                    <a:bodyPr/>
                    <a:lstStyle/>
                    <a:p>
                      <a:pPr algn="ctr"/>
                      <a:r>
                        <a:rPr lang="en-US" dirty="0"/>
                        <a:t>0.31</a:t>
                      </a:r>
                    </a:p>
                  </a:txBody>
                  <a:tcPr anchor="ctr"/>
                </a:tc>
                <a:tc>
                  <a:txBody>
                    <a:bodyPr/>
                    <a:lstStyle/>
                    <a:p>
                      <a:pPr algn="ctr"/>
                      <a:r>
                        <a:rPr lang="en-US" dirty="0"/>
                        <a:t>0.34</a:t>
                      </a:r>
                    </a:p>
                  </a:txBody>
                  <a:tcPr anchor="ctr"/>
                </a:tc>
                <a:extLst>
                  <a:ext uri="{0D108BD9-81ED-4DB2-BD59-A6C34878D82A}">
                    <a16:rowId xmlns:a16="http://schemas.microsoft.com/office/drawing/2014/main" xmlns="" val="10001"/>
                  </a:ext>
                </a:extLst>
              </a:tr>
            </a:tbl>
          </a:graphicData>
        </a:graphic>
      </p:graphicFrame>
      <p:sp>
        <p:nvSpPr>
          <p:cNvPr id="6"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75209" y="1229418"/>
            <a:ext cx="2476870" cy="51060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 result</a:t>
            </a:r>
          </a:p>
        </p:txBody>
      </p:sp>
    </p:spTree>
    <p:extLst>
      <p:ext uri="{BB962C8B-B14F-4D97-AF65-F5344CB8AC3E}">
        <p14:creationId xmlns:p14="http://schemas.microsoft.com/office/powerpoint/2010/main" val="588084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1009909625"/>
              </p:ext>
            </p:extLst>
          </p:nvPr>
        </p:nvGraphicFramePr>
        <p:xfrm>
          <a:off x="760520" y="3087639"/>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xmlns="" val="20000"/>
                    </a:ext>
                  </a:extLst>
                </a:gridCol>
                <a:gridCol w="3741396">
                  <a:extLst>
                    <a:ext uri="{9D8B030D-6E8A-4147-A177-3AD203B41FA5}">
                      <a16:colId xmlns:a16="http://schemas.microsoft.com/office/drawing/2014/main" xmlns="" val="20001"/>
                    </a:ext>
                  </a:extLst>
                </a:gridCol>
                <a:gridCol w="2439387">
                  <a:extLst>
                    <a:ext uri="{9D8B030D-6E8A-4147-A177-3AD203B41FA5}">
                      <a16:colId xmlns:a16="http://schemas.microsoft.com/office/drawing/2014/main" xmlns=""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xmlns="" val="10000"/>
                  </a:ext>
                </a:extLst>
              </a:tr>
              <a:tr h="929574">
                <a:tc>
                  <a:txBody>
                    <a:bodyPr/>
                    <a:lstStyle/>
                    <a:p>
                      <a:pPr algn="ctr"/>
                      <a:r>
                        <a:rPr lang="en-US" dirty="0"/>
                        <a:t>Accuracy</a:t>
                      </a:r>
                    </a:p>
                  </a:txBody>
                  <a:tcPr anchor="ctr"/>
                </a:tc>
                <a:tc>
                  <a:txBody>
                    <a:bodyPr/>
                    <a:lstStyle/>
                    <a:p>
                      <a:pPr algn="ctr"/>
                      <a:r>
                        <a:rPr lang="en-US" sz="1400" b="0" i="0" u="none" strike="noStrike" cap="none" dirty="0" smtClean="0">
                          <a:solidFill>
                            <a:srgbClr val="000000"/>
                          </a:solidFill>
                          <a:effectLst/>
                          <a:latin typeface="Arial"/>
                          <a:ea typeface="Arial"/>
                          <a:cs typeface="Arial"/>
                          <a:sym typeface="Arial"/>
                        </a:rPr>
                        <a:t>0.668</a:t>
                      </a:r>
                      <a:endParaRPr lang="en-US" dirty="0"/>
                    </a:p>
                  </a:txBody>
                  <a:tcPr anchor="ctr"/>
                </a:tc>
                <a:tc>
                  <a:txBody>
                    <a:bodyPr/>
                    <a:lstStyle/>
                    <a:p>
                      <a:pPr algn="ctr"/>
                      <a:r>
                        <a:rPr lang="en-US" sz="1400" b="0" i="0" u="none" strike="noStrike" cap="none" dirty="0" smtClean="0">
                          <a:solidFill>
                            <a:srgbClr val="000000"/>
                          </a:solidFill>
                          <a:effectLst/>
                          <a:latin typeface="Arial"/>
                          <a:ea typeface="Arial"/>
                          <a:cs typeface="Arial"/>
                          <a:sym typeface="Arial"/>
                        </a:rPr>
                        <a:t>0.693</a:t>
                      </a:r>
                      <a:endParaRPr lang="en-US" dirty="0"/>
                    </a:p>
                  </a:txBody>
                  <a:tcPr anchor="ctr"/>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9718841"/>
              </p:ext>
            </p:extLst>
          </p:nvPr>
        </p:nvGraphicFramePr>
        <p:xfrm>
          <a:off x="762001" y="1668692"/>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xmlns="" val="20000"/>
                    </a:ext>
                  </a:extLst>
                </a:gridCol>
                <a:gridCol w="3741396">
                  <a:extLst>
                    <a:ext uri="{9D8B030D-6E8A-4147-A177-3AD203B41FA5}">
                      <a16:colId xmlns:a16="http://schemas.microsoft.com/office/drawing/2014/main" xmlns="" val="20001"/>
                    </a:ext>
                  </a:extLst>
                </a:gridCol>
                <a:gridCol w="2439387">
                  <a:extLst>
                    <a:ext uri="{9D8B030D-6E8A-4147-A177-3AD203B41FA5}">
                      <a16:colId xmlns:a16="http://schemas.microsoft.com/office/drawing/2014/main" xmlns=""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xmlns="" val="10000"/>
                  </a:ext>
                </a:extLst>
              </a:tr>
              <a:tr h="929574">
                <a:tc>
                  <a:txBody>
                    <a:bodyPr/>
                    <a:lstStyle/>
                    <a:p>
                      <a:pPr algn="ctr"/>
                      <a:r>
                        <a:rPr lang="en-US" dirty="0"/>
                        <a:t>Accuracy</a:t>
                      </a:r>
                    </a:p>
                  </a:txBody>
                  <a:tcPr anchor="ctr"/>
                </a:tc>
                <a:tc>
                  <a:txBody>
                    <a:bodyPr/>
                    <a:lstStyle/>
                    <a:p>
                      <a:pPr algn="ctr"/>
                      <a:r>
                        <a:rPr lang="en-US" sz="1400" b="0" i="0" u="none" strike="noStrike" cap="none" dirty="0" smtClean="0">
                          <a:solidFill>
                            <a:srgbClr val="000000"/>
                          </a:solidFill>
                          <a:effectLst/>
                          <a:latin typeface="Arial"/>
                          <a:ea typeface="Arial"/>
                          <a:cs typeface="Arial"/>
                          <a:sym typeface="Arial"/>
                        </a:rPr>
                        <a:t>0.323</a:t>
                      </a:r>
                      <a:endParaRPr lang="en-US" dirty="0"/>
                    </a:p>
                  </a:txBody>
                  <a:tcPr anchor="ctr"/>
                </a:tc>
                <a:tc>
                  <a:txBody>
                    <a:bodyPr/>
                    <a:lstStyle/>
                    <a:p>
                      <a:pPr algn="ctr"/>
                      <a:r>
                        <a:rPr lang="en-US" sz="1400" b="0" i="0" u="none" strike="noStrike" cap="none" dirty="0" smtClean="0">
                          <a:solidFill>
                            <a:srgbClr val="000000"/>
                          </a:solidFill>
                          <a:effectLst/>
                          <a:latin typeface="Arial"/>
                          <a:ea typeface="Arial"/>
                          <a:cs typeface="Arial"/>
                          <a:sym typeface="Arial"/>
                        </a:rPr>
                        <a:t>0.345</a:t>
                      </a:r>
                      <a:endParaRPr lang="en-US" dirty="0"/>
                    </a:p>
                  </a:txBody>
                  <a:tcPr anchor="ctr"/>
                </a:tc>
                <a:extLst>
                  <a:ext uri="{0D108BD9-81ED-4DB2-BD59-A6C34878D82A}">
                    <a16:rowId xmlns:a16="http://schemas.microsoft.com/office/drawing/2014/main" xmlns="" val="10001"/>
                  </a:ext>
                </a:extLst>
              </a:tr>
            </a:tbl>
          </a:graphicData>
        </a:graphic>
      </p:graphicFrame>
      <p:sp>
        <p:nvSpPr>
          <p:cNvPr id="6"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21942" y="1096252"/>
            <a:ext cx="4518734" cy="466217"/>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Test result</a:t>
            </a:r>
          </a:p>
        </p:txBody>
      </p:sp>
    </p:spTree>
    <p:extLst>
      <p:ext uri="{BB962C8B-B14F-4D97-AF65-F5344CB8AC3E}">
        <p14:creationId xmlns:p14="http://schemas.microsoft.com/office/powerpoint/2010/main" val="1126187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a:t>Thanks!</a:t>
            </a:r>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a:t>Any questions?</a:t>
            </a:r>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gridCol w="382850">
                  <a:extLst>
                    <a:ext uri="{9D8B030D-6E8A-4147-A177-3AD203B41FA5}">
                      <a16:colId xmlns:a16="http://schemas.microsoft.com/office/drawing/2014/main" xmlns="" val="20014"/>
                    </a:ext>
                  </a:extLst>
                </a:gridCol>
                <a:gridCol w="382850">
                  <a:extLst>
                    <a:ext uri="{9D8B030D-6E8A-4147-A177-3AD203B41FA5}">
                      <a16:colId xmlns:a16="http://schemas.microsoft.com/office/drawing/2014/main" xmlns="" val="20015"/>
                    </a:ext>
                  </a:extLst>
                </a:gridCol>
                <a:gridCol w="382850">
                  <a:extLst>
                    <a:ext uri="{9D8B030D-6E8A-4147-A177-3AD203B41FA5}">
                      <a16:colId xmlns:a16="http://schemas.microsoft.com/office/drawing/2014/main" xmlns="" val="20016"/>
                    </a:ext>
                  </a:extLst>
                </a:gridCol>
                <a:gridCol w="382850">
                  <a:extLst>
                    <a:ext uri="{9D8B030D-6E8A-4147-A177-3AD203B41FA5}">
                      <a16:colId xmlns:a16="http://schemas.microsoft.com/office/drawing/2014/main" xmlns="" val="20017"/>
                    </a:ext>
                  </a:extLst>
                </a:gridCol>
                <a:gridCol w="382850">
                  <a:extLst>
                    <a:ext uri="{9D8B030D-6E8A-4147-A177-3AD203B41FA5}">
                      <a16:colId xmlns:a16="http://schemas.microsoft.com/office/drawing/2014/main" xmlns="" val="20018"/>
                    </a:ext>
                  </a:extLst>
                </a:gridCol>
                <a:gridCol w="382850">
                  <a:extLst>
                    <a:ext uri="{9D8B030D-6E8A-4147-A177-3AD203B41FA5}">
                      <a16:colId xmlns:a16="http://schemas.microsoft.com/office/drawing/2014/main" xmlns=""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1985</TotalTime>
  <Words>5111</Words>
  <Application>Microsoft Office PowerPoint</Application>
  <PresentationFormat>On-screen Show (16:9)</PresentationFormat>
  <Paragraphs>2071</Paragraphs>
  <Slides>86</Slides>
  <Notes>86</Notes>
  <HiddenSlides>18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Cambria Math</vt:lpstr>
      <vt:lpstr>Golos Text</vt:lpstr>
      <vt:lpstr>Courier New</vt:lpstr>
      <vt:lpstr>Bebas Neue</vt:lpstr>
      <vt:lpstr>Golos Text Medium</vt:lpstr>
      <vt:lpstr>Times New Roman</vt:lpstr>
      <vt:lpstr>Roboto</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Optimize Softmax</vt:lpstr>
      <vt:lpstr>Negative Sampling</vt:lpstr>
      <vt:lpstr>Negative Sampling</vt:lpstr>
      <vt:lpstr>Negative Sampling</vt:lpstr>
      <vt:lpstr>Hierarchical Softmax</vt:lpstr>
      <vt:lpstr>Hierarchical Softmax</vt:lpstr>
      <vt:lpstr>Hierarchical Softmax</vt:lpstr>
      <vt:lpstr>Experiment</vt:lpstr>
      <vt:lpstr>Overview</vt:lpstr>
      <vt:lpstr>Data</vt:lpstr>
      <vt:lpstr>Data Processing</vt:lpstr>
      <vt:lpstr>Data Processing</vt:lpstr>
      <vt:lpstr>Valid and test</vt:lpstr>
      <vt:lpstr>Model Parameters</vt:lpstr>
      <vt:lpstr>Experiment Result</vt:lpstr>
      <vt:lpstr>Experiment Result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286</cp:revision>
  <dcterms:modified xsi:type="dcterms:W3CDTF">2023-10-10T03:11:57Z</dcterms:modified>
</cp:coreProperties>
</file>